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3" r:id="rId5"/>
    <p:sldMasterId id="2147484196" r:id="rId6"/>
  </p:sldMasterIdLst>
  <p:notesMasterIdLst>
    <p:notesMasterId r:id="rId42"/>
  </p:notesMasterIdLst>
  <p:handoutMasterIdLst>
    <p:handoutMasterId r:id="rId43"/>
  </p:handoutMasterIdLst>
  <p:sldIdLst>
    <p:sldId id="829" r:id="rId7"/>
    <p:sldId id="1095" r:id="rId8"/>
    <p:sldId id="1097" r:id="rId9"/>
    <p:sldId id="1120" r:id="rId10"/>
    <p:sldId id="1121" r:id="rId11"/>
    <p:sldId id="1119" r:id="rId12"/>
    <p:sldId id="1126" r:id="rId13"/>
    <p:sldId id="1127" r:id="rId14"/>
    <p:sldId id="1131" r:id="rId15"/>
    <p:sldId id="1130" r:id="rId16"/>
    <p:sldId id="1129" r:id="rId17"/>
    <p:sldId id="1134" r:id="rId18"/>
    <p:sldId id="1133" r:id="rId19"/>
    <p:sldId id="1132" r:id="rId20"/>
    <p:sldId id="1135" r:id="rId21"/>
    <p:sldId id="1136" r:id="rId22"/>
    <p:sldId id="1128" r:id="rId23"/>
    <p:sldId id="1145" r:id="rId24"/>
    <p:sldId id="1147" r:id="rId25"/>
    <p:sldId id="1144" r:id="rId26"/>
    <p:sldId id="1137" r:id="rId27"/>
    <p:sldId id="1146" r:id="rId28"/>
    <p:sldId id="1138" r:id="rId29"/>
    <p:sldId id="1140" r:id="rId30"/>
    <p:sldId id="1141" r:id="rId31"/>
    <p:sldId id="1139" r:id="rId32"/>
    <p:sldId id="1118" r:id="rId33"/>
    <p:sldId id="1117" r:id="rId34"/>
    <p:sldId id="1122" r:id="rId35"/>
    <p:sldId id="1116" r:id="rId36"/>
    <p:sldId id="1124" r:id="rId37"/>
    <p:sldId id="1125" r:id="rId38"/>
    <p:sldId id="1143" r:id="rId39"/>
    <p:sldId id="1096" r:id="rId40"/>
    <p:sldId id="1094"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0000"/>
    <a:srgbClr val="442359"/>
    <a:srgbClr val="333333"/>
    <a:srgbClr val="FFFFFF"/>
    <a:srgbClr val="505050"/>
    <a:srgbClr val="00FFFF"/>
    <a:srgbClr val="CC00CC"/>
    <a:srgbClr val="5F5F5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5238" autoAdjust="0"/>
  </p:normalViewPr>
  <p:slideViewPr>
    <p:cSldViewPr snapToObjects="1">
      <p:cViewPr varScale="1">
        <p:scale>
          <a:sx n="89" d="100"/>
          <a:sy n="89" d="100"/>
        </p:scale>
        <p:origin x="53" y="854"/>
      </p:cViewPr>
      <p:guideLst/>
    </p:cSldViewPr>
  </p:slideViewPr>
  <p:notesTextViewPr>
    <p:cViewPr>
      <p:scale>
        <a:sx n="100" d="100"/>
        <a:sy n="100" d="100"/>
      </p:scale>
      <p:origin x="0" y="0"/>
    </p:cViewPr>
  </p:notesTextViewPr>
  <p:sorterViewPr>
    <p:cViewPr varScale="1">
      <p:scale>
        <a:sx n="1" d="1"/>
        <a:sy n="1" d="1"/>
      </p:scale>
      <p:origin x="0" y="-22428"/>
    </p:cViewPr>
  </p:sorterViewPr>
  <p:notesViewPr>
    <p:cSldViewPr snapToObjects="1"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3/5/2015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2013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3/5/2015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3/5/2015 6:42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59922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9153629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1291273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0510006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2811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57774648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5347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571929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934106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57433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38360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814894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39166088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4">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41451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08144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5310236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94499569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0349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9072685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0407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991170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6587553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5285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5899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436476"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4" y="480503"/>
            <a:ext cx="1552926" cy="33265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2947427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28033490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307367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436475" cy="6994524"/>
          </a:xfrm>
          <a:prstGeom prst="rect">
            <a:avLst/>
          </a:prstGeom>
        </p:spPr>
      </p:pic>
      <p:sp>
        <p:nvSpPr>
          <p:cNvPr id="17" name="Rectangle 16"/>
          <p:cNvSpPr/>
          <p:nvPr userDrawn="1"/>
        </p:nvSpPr>
        <p:spPr bwMode="gray">
          <a:xfrm>
            <a:off x="274638" y="2125663"/>
            <a:ext cx="7315200" cy="3657600"/>
          </a:xfrm>
          <a:prstGeom prst="rect">
            <a:avLst/>
          </a:prstGeom>
          <a:solidFill>
            <a:schemeClr val="accent4">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9290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81" y="-1"/>
            <a:ext cx="12434712" cy="6994526"/>
          </a:xfrm>
          <a:prstGeom prst="rect">
            <a:avLst/>
          </a:prstGeom>
        </p:spPr>
      </p:pic>
      <p:sp>
        <p:nvSpPr>
          <p:cNvPr id="18" name="Rectangle 17"/>
          <p:cNvSpPr/>
          <p:nvPr userDrawn="1"/>
        </p:nvSpPr>
        <p:spPr bwMode="gray">
          <a:xfrm>
            <a:off x="274638" y="1211264"/>
            <a:ext cx="6400800" cy="3657600"/>
          </a:xfrm>
          <a:prstGeom prst="rect">
            <a:avLst/>
          </a:prstGeom>
          <a:solidFill>
            <a:schemeClr val="accent4">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359107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365758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8" y="3954463"/>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166" r:id="rId2"/>
    <p:sldLayoutId id="2147484163" r:id="rId3"/>
    <p:sldLayoutId id="2147484169" r:id="rId4"/>
    <p:sldLayoutId id="2147484170" r:id="rId5"/>
    <p:sldLayoutId id="2147484173" r:id="rId6"/>
    <p:sldLayoutId id="2147484172" r:id="rId7"/>
    <p:sldLayoutId id="2147484162" r:id="rId8"/>
    <p:sldLayoutId id="2147484105" r:id="rId9"/>
    <p:sldLayoutId id="2147484182"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093" r:id="rId23"/>
    <p:sldLayoutId id="2147484127" r:id="rId24"/>
    <p:sldLayoutId id="2147484128" r:id="rId25"/>
    <p:sldLayoutId id="2147484129" r:id="rId26"/>
    <p:sldLayoutId id="2147484094" r:id="rId27"/>
    <p:sldLayoutId id="2147484096"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077368919"/>
      </p:ext>
    </p:extLst>
  </p:cSld>
  <p:clrMap bg1="dk1" tx1="lt1" bg2="dk2" tx2="lt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707315592"/>
      </p:ext>
    </p:extLst>
  </p:cSld>
  <p:clrMap bg1="dk1" tx1="lt1" bg2="dk2" tx2="lt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6.xml"/><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azure.microsoft.com/en-us/documentation/articles/choose-web-site-cloud-service-vm/" TargetMode="Externa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hyperlink" Target="http://sqlazuremw.codeplex.com/" TargetMode="External"/><Relationship Id="rId2" Type="http://schemas.openxmlformats.org/officeDocument/2006/relationships/hyperlink" Target="http://azure.microsoft.com/blog/2013/02/14/choosing-between-sql-server-in-windows-azure-vm-windows-azure-sql-database/" TargetMode="External"/><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http://azure.microsoft.com/en-us/documentation/articles/azure-subscription-service-limits/" TargetMode="External"/><Relationship Id="rId2" Type="http://schemas.openxmlformats.org/officeDocument/2006/relationships/image" Target="../media/image35.jp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s://www.visualstudio.com/en-us/get-started/load-test-your-app-vs.aspx" TargetMode="External"/><Relationship Id="rId2" Type="http://schemas.openxmlformats.org/officeDocument/2006/relationships/image" Target="../media/image36.jp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hyperlink" Target="http://msdn.microsoft.com/en-us/library/dn589799.aspx" TargetMode="External"/><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hyperlink" Target="http://azure.microsoft.com/en-us/documentation/articles/cloud-services-nodejs-stage-application/" TargetMode="External"/><Relationship Id="rId2" Type="http://schemas.openxmlformats.org/officeDocument/2006/relationships/image" Target="../media/image38.png"/><Relationship Id="rId1" Type="http://schemas.openxmlformats.org/officeDocument/2006/relationships/slideLayout" Target="../slideLayouts/slideLayout16.xml"/><Relationship Id="rId4" Type="http://schemas.openxmlformats.org/officeDocument/2006/relationships/hyperlink" Target="http://azure.microsoft.com/en-us/documentation/articles/web-sites-staged-publishing/"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logs.msdn.com/b/kwill/archive/2014/12/02/windows-azure-diagnostics-upgrading-from-azure-sdk-2-4-to-azure-sdk-2-5.aspx" TargetMode="External"/><Relationship Id="rId2" Type="http://schemas.openxmlformats.org/officeDocument/2006/relationships/image" Target="../media/image39.jp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Azure - The building blocks of a modern cloud application</a:t>
            </a:r>
          </a:p>
        </p:txBody>
      </p:sp>
      <p:sp>
        <p:nvSpPr>
          <p:cNvPr id="4" name="Text Placeholder 3"/>
          <p:cNvSpPr>
            <a:spLocks noGrp="1"/>
          </p:cNvSpPr>
          <p:nvPr>
            <p:ph type="body" sz="quarter" idx="14"/>
          </p:nvPr>
        </p:nvSpPr>
        <p:spPr>
          <a:xfrm>
            <a:off x="274702" y="4259262"/>
            <a:ext cx="7316788" cy="1524001"/>
          </a:xfrm>
        </p:spPr>
        <p:txBody>
          <a:bodyPr/>
          <a:lstStyle/>
          <a:p>
            <a:r>
              <a:rPr lang="en-US" dirty="0"/>
              <a:t>Shawn Weisfeld</a:t>
            </a:r>
          </a:p>
          <a:p>
            <a:r>
              <a:rPr lang="en-US" dirty="0"/>
              <a:t>shawn@shawnweisfeld.com</a:t>
            </a:r>
          </a:p>
          <a:p>
            <a:r>
              <a:rPr lang="en-US" dirty="0"/>
              <a:t>http://www.shawnweisfeld.com</a:t>
            </a:r>
          </a:p>
        </p:txBody>
      </p:sp>
    </p:spTree>
    <p:extLst>
      <p:ext uri="{BB962C8B-B14F-4D97-AF65-F5344CB8AC3E}">
        <p14:creationId xmlns:p14="http://schemas.microsoft.com/office/powerpoint/2010/main" val="34014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61577"/>
          </a:xfrm>
        </p:spPr>
        <p:txBody>
          <a:bodyPr/>
          <a:lstStyle/>
          <a:p>
            <a:pPr fontAlgn="ctr"/>
            <a:r>
              <a:rPr lang="en-US" sz="3600" dirty="0" smtClean="0"/>
              <a:t>SQL Database</a:t>
            </a:r>
          </a:p>
          <a:p>
            <a:pPr lvl="1" fontAlgn="ctr"/>
            <a:r>
              <a:rPr lang="en-US" sz="2000" dirty="0" smtClean="0"/>
              <a:t>Managed </a:t>
            </a:r>
            <a:r>
              <a:rPr lang="en-US" sz="2000" dirty="0"/>
              <a:t>Relational SQL Database-as-a-service  </a:t>
            </a:r>
          </a:p>
          <a:p>
            <a:pPr fontAlgn="ctr"/>
            <a:r>
              <a:rPr lang="en-US" sz="3600" dirty="0" err="1" smtClean="0"/>
              <a:t>DocumentDB</a:t>
            </a:r>
            <a:endParaRPr lang="en-US" sz="3600" dirty="0"/>
          </a:p>
          <a:p>
            <a:pPr lvl="1" fontAlgn="ctr"/>
            <a:r>
              <a:rPr lang="en-US" sz="2000" dirty="0" smtClean="0"/>
              <a:t>Managed </a:t>
            </a:r>
            <a:r>
              <a:rPr lang="en-US" sz="2000" dirty="0"/>
              <a:t>NoSQL document database-as-a-service  </a:t>
            </a:r>
          </a:p>
          <a:p>
            <a:pPr fontAlgn="ctr"/>
            <a:r>
              <a:rPr lang="en-US" sz="3600" dirty="0" err="1"/>
              <a:t>Redis</a:t>
            </a:r>
            <a:r>
              <a:rPr lang="en-US" sz="3600" dirty="0"/>
              <a:t> </a:t>
            </a:r>
            <a:r>
              <a:rPr lang="en-US" sz="3600" dirty="0" smtClean="0"/>
              <a:t>Cache</a:t>
            </a:r>
          </a:p>
          <a:p>
            <a:pPr lvl="1" fontAlgn="ctr"/>
            <a:r>
              <a:rPr lang="en-US" sz="2000" dirty="0" smtClean="0"/>
              <a:t>High </a:t>
            </a:r>
            <a:r>
              <a:rPr lang="en-US" sz="2000" dirty="0"/>
              <a:t>throughput, low latency data access to build fast and scalable applications  </a:t>
            </a:r>
          </a:p>
          <a:p>
            <a:pPr fontAlgn="ctr"/>
            <a:r>
              <a:rPr lang="en-US" sz="3600" dirty="0" smtClean="0"/>
              <a:t>Storage</a:t>
            </a:r>
          </a:p>
          <a:p>
            <a:pPr lvl="1" fontAlgn="ctr"/>
            <a:r>
              <a:rPr lang="en-US" sz="2000" dirty="0" smtClean="0"/>
              <a:t>Durable</a:t>
            </a:r>
            <a:r>
              <a:rPr lang="en-US" sz="2000" dirty="0"/>
              <a:t>, highly available and massively scalable cloud storage  </a:t>
            </a:r>
          </a:p>
          <a:p>
            <a:pPr fontAlgn="ctr"/>
            <a:r>
              <a:rPr lang="en-US" sz="3600" dirty="0" err="1" smtClean="0"/>
              <a:t>StorSimple</a:t>
            </a:r>
            <a:endParaRPr lang="en-US" sz="3600" dirty="0"/>
          </a:p>
          <a:p>
            <a:pPr lvl="1" fontAlgn="ctr"/>
            <a:r>
              <a:rPr lang="en-US" sz="2000" dirty="0" smtClean="0"/>
              <a:t>Hybrid </a:t>
            </a:r>
            <a:r>
              <a:rPr lang="en-US" sz="2000" dirty="0"/>
              <a:t>cloud storage for enterprises, reduces costs and improves data security  </a:t>
            </a:r>
          </a:p>
          <a:p>
            <a:pPr fontAlgn="ctr"/>
            <a:r>
              <a:rPr lang="en-US" sz="3600" dirty="0"/>
              <a:t>Azure </a:t>
            </a:r>
            <a:r>
              <a:rPr lang="en-US" sz="3600" dirty="0" smtClean="0"/>
              <a:t>Search</a:t>
            </a:r>
          </a:p>
          <a:p>
            <a:pPr lvl="1" fontAlgn="ctr"/>
            <a:r>
              <a:rPr lang="en-US" sz="2000" dirty="0" smtClean="0"/>
              <a:t>Fully-managed search-as-a-service	</a:t>
            </a:r>
            <a:endParaRPr lang="en-US" sz="2000" dirty="0"/>
          </a:p>
        </p:txBody>
      </p:sp>
      <p:sp>
        <p:nvSpPr>
          <p:cNvPr id="3" name="Title 2"/>
          <p:cNvSpPr>
            <a:spLocks noGrp="1"/>
          </p:cNvSpPr>
          <p:nvPr>
            <p:ph type="title"/>
          </p:nvPr>
        </p:nvSpPr>
        <p:spPr/>
        <p:txBody>
          <a:bodyPr/>
          <a:lstStyle/>
          <a:p>
            <a:r>
              <a:rPr lang="en-US" dirty="0"/>
              <a:t>Data &amp; </a:t>
            </a:r>
            <a:r>
              <a:rPr lang="en-US" dirty="0" smtClean="0"/>
              <a:t>Storage</a:t>
            </a:r>
            <a:endParaRPr lang="en-US" dirty="0"/>
          </a:p>
        </p:txBody>
      </p:sp>
    </p:spTree>
    <p:extLst>
      <p:ext uri="{BB962C8B-B14F-4D97-AF65-F5344CB8AC3E}">
        <p14:creationId xmlns:p14="http://schemas.microsoft.com/office/powerpoint/2010/main" val="6209740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fontAlgn="ctr"/>
            <a:r>
              <a:rPr lang="en-US" dirty="0" err="1" smtClean="0"/>
              <a:t>HDInsight</a:t>
            </a:r>
            <a:endParaRPr lang="en-US" dirty="0"/>
          </a:p>
          <a:p>
            <a:pPr lvl="1" fontAlgn="ctr"/>
            <a:r>
              <a:rPr lang="en-US" dirty="0" smtClean="0"/>
              <a:t>Provision </a:t>
            </a:r>
            <a:r>
              <a:rPr lang="en-US" dirty="0"/>
              <a:t>managed Hadoop clusters  </a:t>
            </a:r>
          </a:p>
          <a:p>
            <a:pPr fontAlgn="ctr"/>
            <a:r>
              <a:rPr lang="en-US" dirty="0"/>
              <a:t>Machine </a:t>
            </a:r>
            <a:r>
              <a:rPr lang="en-US" dirty="0" smtClean="0"/>
              <a:t>Learning</a:t>
            </a:r>
          </a:p>
          <a:p>
            <a:pPr lvl="1" fontAlgn="ctr"/>
            <a:r>
              <a:rPr lang="en-US" dirty="0" smtClean="0"/>
              <a:t>Powerful </a:t>
            </a:r>
            <a:r>
              <a:rPr lang="en-US" dirty="0"/>
              <a:t>cloud-based predictive analytics  </a:t>
            </a:r>
          </a:p>
          <a:p>
            <a:pPr fontAlgn="ctr"/>
            <a:r>
              <a:rPr lang="en-US" dirty="0"/>
              <a:t>Stream </a:t>
            </a:r>
            <a:r>
              <a:rPr lang="en-US" dirty="0" smtClean="0"/>
              <a:t>Analytics</a:t>
            </a:r>
          </a:p>
          <a:p>
            <a:pPr lvl="1" fontAlgn="ctr"/>
            <a:r>
              <a:rPr lang="en-US" dirty="0" smtClean="0"/>
              <a:t>Real-time </a:t>
            </a:r>
            <a:r>
              <a:rPr lang="en-US" dirty="0"/>
              <a:t>stream processing  </a:t>
            </a:r>
          </a:p>
          <a:p>
            <a:pPr fontAlgn="ctr"/>
            <a:r>
              <a:rPr lang="en-US" dirty="0"/>
              <a:t>Data </a:t>
            </a:r>
            <a:r>
              <a:rPr lang="en-US" dirty="0" smtClean="0"/>
              <a:t>Factory</a:t>
            </a:r>
          </a:p>
          <a:p>
            <a:pPr lvl="1" fontAlgn="ctr"/>
            <a:r>
              <a:rPr lang="en-US" dirty="0" smtClean="0"/>
              <a:t>Orchestrate </a:t>
            </a:r>
            <a:r>
              <a:rPr lang="en-US" dirty="0"/>
              <a:t>and manage data transformation and movement  </a:t>
            </a:r>
          </a:p>
          <a:p>
            <a:pPr fontAlgn="ctr"/>
            <a:r>
              <a:rPr lang="en-US" dirty="0"/>
              <a:t>Event </a:t>
            </a:r>
            <a:r>
              <a:rPr lang="en-US" dirty="0" smtClean="0"/>
              <a:t>Hubs</a:t>
            </a:r>
          </a:p>
          <a:p>
            <a:pPr lvl="1" fontAlgn="ctr"/>
            <a:r>
              <a:rPr lang="en-US" dirty="0" smtClean="0"/>
              <a:t>Ingest</a:t>
            </a:r>
            <a:r>
              <a:rPr lang="en-US" dirty="0"/>
              <a:t>, persist, and process millions of events per second </a:t>
            </a:r>
          </a:p>
        </p:txBody>
      </p:sp>
      <p:sp>
        <p:nvSpPr>
          <p:cNvPr id="3" name="Title 2"/>
          <p:cNvSpPr>
            <a:spLocks noGrp="1"/>
          </p:cNvSpPr>
          <p:nvPr>
            <p:ph type="title"/>
          </p:nvPr>
        </p:nvSpPr>
        <p:spPr/>
        <p:txBody>
          <a:bodyPr/>
          <a:lstStyle/>
          <a:p>
            <a:r>
              <a:rPr lang="en-US" dirty="0" smtClean="0"/>
              <a:t>Analytics</a:t>
            </a:r>
            <a:endParaRPr lang="en-US" dirty="0"/>
          </a:p>
        </p:txBody>
      </p:sp>
    </p:spTree>
    <p:extLst>
      <p:ext uri="{BB962C8B-B14F-4D97-AF65-F5344CB8AC3E}">
        <p14:creationId xmlns:p14="http://schemas.microsoft.com/office/powerpoint/2010/main" val="2105466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11676"/>
          </a:xfrm>
        </p:spPr>
        <p:txBody>
          <a:bodyPr/>
          <a:lstStyle/>
          <a:p>
            <a:pPr fontAlgn="ctr"/>
            <a:r>
              <a:rPr lang="en-US" dirty="0" smtClean="0"/>
              <a:t>Virtual Network</a:t>
            </a:r>
          </a:p>
          <a:p>
            <a:pPr lvl="1" fontAlgn="ctr"/>
            <a:r>
              <a:rPr lang="en-US" dirty="0" smtClean="0"/>
              <a:t>Provision </a:t>
            </a:r>
            <a:r>
              <a:rPr lang="en-US" dirty="0"/>
              <a:t>private networks, optionally connect to on-premises datacenters  </a:t>
            </a:r>
          </a:p>
          <a:p>
            <a:pPr fontAlgn="ctr"/>
            <a:r>
              <a:rPr lang="en-US" dirty="0" smtClean="0"/>
              <a:t>ExpressRoute</a:t>
            </a:r>
          </a:p>
          <a:p>
            <a:pPr lvl="1" fontAlgn="ctr"/>
            <a:r>
              <a:rPr lang="en-US" dirty="0" smtClean="0"/>
              <a:t>Dedicated </a:t>
            </a:r>
            <a:r>
              <a:rPr lang="en-US" dirty="0"/>
              <a:t>private network fiber connections to Azure  </a:t>
            </a:r>
          </a:p>
          <a:p>
            <a:pPr fontAlgn="ctr"/>
            <a:r>
              <a:rPr lang="en-US" dirty="0"/>
              <a:t>Traffic </a:t>
            </a:r>
            <a:r>
              <a:rPr lang="en-US" dirty="0" smtClean="0"/>
              <a:t>Manager</a:t>
            </a:r>
          </a:p>
          <a:p>
            <a:pPr lvl="1" fontAlgn="ctr"/>
            <a:r>
              <a:rPr lang="en-US" dirty="0" smtClean="0"/>
              <a:t>Load </a:t>
            </a:r>
            <a:r>
              <a:rPr lang="en-US" dirty="0"/>
              <a:t>balance incoming traffic for high performance and availability </a:t>
            </a:r>
            <a:endParaRPr lang="en-US" dirty="0"/>
          </a:p>
        </p:txBody>
      </p:sp>
      <p:sp>
        <p:nvSpPr>
          <p:cNvPr id="3" name="Title 2"/>
          <p:cNvSpPr>
            <a:spLocks noGrp="1"/>
          </p:cNvSpPr>
          <p:nvPr>
            <p:ph type="title"/>
          </p:nvPr>
        </p:nvSpPr>
        <p:spPr/>
        <p:txBody>
          <a:bodyPr/>
          <a:lstStyle/>
          <a:p>
            <a:r>
              <a:rPr lang="en-US" dirty="0" smtClean="0"/>
              <a:t>Networking</a:t>
            </a:r>
            <a:endParaRPr lang="en-US" dirty="0"/>
          </a:p>
        </p:txBody>
      </p:sp>
    </p:spTree>
    <p:extLst>
      <p:ext uri="{BB962C8B-B14F-4D97-AF65-F5344CB8AC3E}">
        <p14:creationId xmlns:p14="http://schemas.microsoft.com/office/powerpoint/2010/main" val="32154309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Media Services</a:t>
            </a:r>
          </a:p>
          <a:p>
            <a:pPr lvl="1" fontAlgn="ctr"/>
            <a:r>
              <a:rPr lang="en-US" dirty="0" smtClean="0"/>
              <a:t>Encode</a:t>
            </a:r>
            <a:r>
              <a:rPr lang="en-US" dirty="0"/>
              <a:t>, store, and stream video and audio at scale  </a:t>
            </a:r>
          </a:p>
          <a:p>
            <a:pPr fontAlgn="ctr"/>
            <a:r>
              <a:rPr lang="en-US" dirty="0" smtClean="0"/>
              <a:t>CDN</a:t>
            </a:r>
          </a:p>
          <a:p>
            <a:pPr lvl="1" fontAlgn="ctr"/>
            <a:r>
              <a:rPr lang="en-US" dirty="0" smtClean="0"/>
              <a:t>Deliver </a:t>
            </a:r>
            <a:r>
              <a:rPr lang="en-US" dirty="0"/>
              <a:t>content to end-users through a robust network of global data </a:t>
            </a:r>
            <a:r>
              <a:rPr lang="en-US" dirty="0" smtClean="0"/>
              <a:t>centers</a:t>
            </a:r>
            <a:endParaRPr lang="en-US" dirty="0"/>
          </a:p>
        </p:txBody>
      </p:sp>
      <p:sp>
        <p:nvSpPr>
          <p:cNvPr id="3" name="Title 2"/>
          <p:cNvSpPr>
            <a:spLocks noGrp="1"/>
          </p:cNvSpPr>
          <p:nvPr>
            <p:ph type="title"/>
          </p:nvPr>
        </p:nvSpPr>
        <p:spPr/>
        <p:txBody>
          <a:bodyPr/>
          <a:lstStyle/>
          <a:p>
            <a:r>
              <a:rPr lang="en-US" dirty="0"/>
              <a:t>Media &amp; </a:t>
            </a:r>
            <a:r>
              <a:rPr lang="en-US" dirty="0" smtClean="0"/>
              <a:t>CDN</a:t>
            </a:r>
            <a:endParaRPr lang="en-US" dirty="0"/>
          </a:p>
        </p:txBody>
      </p:sp>
    </p:spTree>
    <p:extLst>
      <p:ext uri="{BB962C8B-B14F-4D97-AF65-F5344CB8AC3E}">
        <p14:creationId xmlns:p14="http://schemas.microsoft.com/office/powerpoint/2010/main" val="42097671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BizTalk Services</a:t>
            </a:r>
          </a:p>
          <a:p>
            <a:pPr lvl="1" fontAlgn="ctr"/>
            <a:r>
              <a:rPr lang="en-US" dirty="0" smtClean="0"/>
              <a:t>Seamlessly </a:t>
            </a:r>
            <a:r>
              <a:rPr lang="en-US" dirty="0"/>
              <a:t>integrate the enterprise and the cloud  </a:t>
            </a:r>
          </a:p>
          <a:p>
            <a:pPr fontAlgn="ctr"/>
            <a:r>
              <a:rPr lang="en-US" dirty="0"/>
              <a:t>Service </a:t>
            </a:r>
            <a:r>
              <a:rPr lang="en-US" dirty="0" smtClean="0"/>
              <a:t>Bus</a:t>
            </a:r>
          </a:p>
          <a:p>
            <a:pPr lvl="1" fontAlgn="ctr"/>
            <a:r>
              <a:rPr lang="en-US" dirty="0" smtClean="0"/>
              <a:t>Connect </a:t>
            </a:r>
            <a:r>
              <a:rPr lang="en-US" dirty="0"/>
              <a:t>across private and public cloud environments  </a:t>
            </a:r>
          </a:p>
          <a:p>
            <a:pPr fontAlgn="ctr"/>
            <a:r>
              <a:rPr lang="en-US" dirty="0" smtClean="0"/>
              <a:t>Backup</a:t>
            </a:r>
          </a:p>
          <a:p>
            <a:pPr lvl="1" fontAlgn="ctr"/>
            <a:r>
              <a:rPr lang="en-US" dirty="0" smtClean="0"/>
              <a:t>Simple </a:t>
            </a:r>
            <a:r>
              <a:rPr lang="en-US" dirty="0"/>
              <a:t>and reliable server backup to the cloud  </a:t>
            </a:r>
          </a:p>
          <a:p>
            <a:pPr fontAlgn="ctr"/>
            <a:r>
              <a:rPr lang="en-US" dirty="0"/>
              <a:t>Site </a:t>
            </a:r>
            <a:r>
              <a:rPr lang="en-US" dirty="0" smtClean="0"/>
              <a:t>Recovery</a:t>
            </a:r>
          </a:p>
          <a:p>
            <a:pPr lvl="1" fontAlgn="ctr"/>
            <a:r>
              <a:rPr lang="en-US" dirty="0" smtClean="0"/>
              <a:t>Orchestrate </a:t>
            </a:r>
            <a:r>
              <a:rPr lang="en-US" dirty="0"/>
              <a:t>protection and recovery of private clouds </a:t>
            </a:r>
          </a:p>
        </p:txBody>
      </p:sp>
      <p:sp>
        <p:nvSpPr>
          <p:cNvPr id="3" name="Title 2"/>
          <p:cNvSpPr>
            <a:spLocks noGrp="1"/>
          </p:cNvSpPr>
          <p:nvPr>
            <p:ph type="title"/>
          </p:nvPr>
        </p:nvSpPr>
        <p:spPr/>
        <p:txBody>
          <a:bodyPr/>
          <a:lstStyle/>
          <a:p>
            <a:r>
              <a:rPr lang="en-US" dirty="0"/>
              <a:t>Hybrid </a:t>
            </a:r>
            <a:r>
              <a:rPr lang="en-US" dirty="0" smtClean="0"/>
              <a:t>Integration</a:t>
            </a:r>
            <a:endParaRPr lang="en-US" dirty="0"/>
          </a:p>
        </p:txBody>
      </p:sp>
    </p:spTree>
    <p:extLst>
      <p:ext uri="{BB962C8B-B14F-4D97-AF65-F5344CB8AC3E}">
        <p14:creationId xmlns:p14="http://schemas.microsoft.com/office/powerpoint/2010/main" val="21976700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Azure </a:t>
            </a:r>
            <a:r>
              <a:rPr lang="en-US" dirty="0"/>
              <a:t>Active </a:t>
            </a:r>
            <a:r>
              <a:rPr lang="en-US" dirty="0" smtClean="0"/>
              <a:t>Directory</a:t>
            </a:r>
          </a:p>
          <a:p>
            <a:pPr lvl="1" fontAlgn="ctr"/>
            <a:r>
              <a:rPr lang="en-US" dirty="0" smtClean="0"/>
              <a:t>Synchronize </a:t>
            </a:r>
            <a:r>
              <a:rPr lang="en-US" dirty="0"/>
              <a:t>on-premises directories and enable single sign-on  </a:t>
            </a:r>
          </a:p>
          <a:p>
            <a:pPr fontAlgn="ctr"/>
            <a:r>
              <a:rPr lang="en-US" dirty="0"/>
              <a:t>Multi-Factor </a:t>
            </a:r>
            <a:r>
              <a:rPr lang="en-US" dirty="0" smtClean="0"/>
              <a:t>Authentication</a:t>
            </a:r>
          </a:p>
          <a:p>
            <a:pPr lvl="1" fontAlgn="ctr"/>
            <a:r>
              <a:rPr lang="en-US" dirty="0" smtClean="0"/>
              <a:t>Safeguard </a:t>
            </a:r>
            <a:r>
              <a:rPr lang="en-US" dirty="0"/>
              <a:t>access to your data and apps with an extra level of authentication </a:t>
            </a:r>
          </a:p>
        </p:txBody>
      </p:sp>
      <p:sp>
        <p:nvSpPr>
          <p:cNvPr id="3" name="Title 2"/>
          <p:cNvSpPr>
            <a:spLocks noGrp="1"/>
          </p:cNvSpPr>
          <p:nvPr>
            <p:ph type="title"/>
          </p:nvPr>
        </p:nvSpPr>
        <p:spPr/>
        <p:txBody>
          <a:bodyPr/>
          <a:lstStyle/>
          <a:p>
            <a:r>
              <a:rPr lang="en-US" dirty="0"/>
              <a:t>Identity &amp; Access </a:t>
            </a:r>
            <a:r>
              <a:rPr lang="en-US" dirty="0" smtClean="0"/>
              <a:t>Management</a:t>
            </a:r>
            <a:endParaRPr lang="en-US" dirty="0"/>
          </a:p>
        </p:txBody>
      </p:sp>
    </p:spTree>
    <p:extLst>
      <p:ext uri="{BB962C8B-B14F-4D97-AF65-F5344CB8AC3E}">
        <p14:creationId xmlns:p14="http://schemas.microsoft.com/office/powerpoint/2010/main" val="27424570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Visual </a:t>
            </a:r>
            <a:r>
              <a:rPr lang="en-US" dirty="0"/>
              <a:t>Studio </a:t>
            </a:r>
            <a:r>
              <a:rPr lang="en-US" dirty="0" smtClean="0"/>
              <a:t>Online</a:t>
            </a:r>
          </a:p>
          <a:p>
            <a:pPr lvl="1" fontAlgn="ctr"/>
            <a:r>
              <a:rPr lang="en-US" dirty="0" smtClean="0"/>
              <a:t>Plan</a:t>
            </a:r>
            <a:r>
              <a:rPr lang="en-US" dirty="0"/>
              <a:t>, build and ship software, all from one place  </a:t>
            </a:r>
          </a:p>
          <a:p>
            <a:pPr fontAlgn="ctr"/>
            <a:r>
              <a:rPr lang="en-US" dirty="0"/>
              <a:t>Application </a:t>
            </a:r>
            <a:r>
              <a:rPr lang="en-US" dirty="0" smtClean="0"/>
              <a:t>Insights</a:t>
            </a:r>
          </a:p>
          <a:p>
            <a:pPr lvl="1" fontAlgn="ctr"/>
            <a:r>
              <a:rPr lang="en-US" dirty="0" smtClean="0"/>
              <a:t>Detect </a:t>
            </a:r>
            <a:r>
              <a:rPr lang="en-US" dirty="0"/>
              <a:t>and solve problems to continuously improve web apps </a:t>
            </a:r>
          </a:p>
        </p:txBody>
      </p:sp>
      <p:sp>
        <p:nvSpPr>
          <p:cNvPr id="3" name="Title 2"/>
          <p:cNvSpPr>
            <a:spLocks noGrp="1"/>
          </p:cNvSpPr>
          <p:nvPr>
            <p:ph type="title"/>
          </p:nvPr>
        </p:nvSpPr>
        <p:spPr/>
        <p:txBody>
          <a:bodyPr/>
          <a:lstStyle/>
          <a:p>
            <a:r>
              <a:rPr lang="en-US" dirty="0"/>
              <a:t>Developer </a:t>
            </a:r>
            <a:r>
              <a:rPr lang="en-US" dirty="0" smtClean="0"/>
              <a:t>Services</a:t>
            </a:r>
            <a:endParaRPr lang="en-US" dirty="0"/>
          </a:p>
        </p:txBody>
      </p:sp>
    </p:spTree>
    <p:extLst>
      <p:ext uri="{BB962C8B-B14F-4D97-AF65-F5344CB8AC3E}">
        <p14:creationId xmlns:p14="http://schemas.microsoft.com/office/powerpoint/2010/main" val="18511623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157788"/>
          </a:xfrm>
        </p:spPr>
        <p:txBody>
          <a:bodyPr/>
          <a:lstStyle/>
          <a:p>
            <a:pPr lvl="1" fontAlgn="ctr"/>
            <a:r>
              <a:rPr lang="en-US" dirty="0" smtClean="0"/>
              <a:t>Scheduler</a:t>
            </a:r>
          </a:p>
          <a:p>
            <a:pPr lvl="2" fontAlgn="ctr"/>
            <a:r>
              <a:rPr lang="en-US" dirty="0" smtClean="0"/>
              <a:t>Run </a:t>
            </a:r>
            <a:r>
              <a:rPr lang="en-US" dirty="0"/>
              <a:t>your jobs on simple or complex recurring schedules  </a:t>
            </a:r>
          </a:p>
          <a:p>
            <a:pPr lvl="1" fontAlgn="ctr"/>
            <a:r>
              <a:rPr lang="en-US" dirty="0" smtClean="0"/>
              <a:t>Automation</a:t>
            </a:r>
          </a:p>
          <a:p>
            <a:pPr lvl="2" fontAlgn="ctr"/>
            <a:r>
              <a:rPr lang="en-US" dirty="0" smtClean="0"/>
              <a:t>Simplify </a:t>
            </a:r>
            <a:r>
              <a:rPr lang="en-US" dirty="0"/>
              <a:t>cloud management with process automation  </a:t>
            </a:r>
          </a:p>
          <a:p>
            <a:pPr lvl="1" fontAlgn="ctr"/>
            <a:r>
              <a:rPr lang="en-US" dirty="0"/>
              <a:t>Operational </a:t>
            </a:r>
            <a:r>
              <a:rPr lang="en-US" dirty="0" smtClean="0"/>
              <a:t>Insights</a:t>
            </a:r>
          </a:p>
          <a:p>
            <a:pPr lvl="2" fontAlgn="ctr"/>
            <a:r>
              <a:rPr lang="en-US" dirty="0" smtClean="0"/>
              <a:t>Collect</a:t>
            </a:r>
            <a:r>
              <a:rPr lang="en-US" dirty="0"/>
              <a:t>, search and visualize machine data from on-premises and cloud  </a:t>
            </a:r>
          </a:p>
          <a:p>
            <a:pPr lvl="1" fontAlgn="ctr"/>
            <a:r>
              <a:rPr lang="en-US" dirty="0"/>
              <a:t>Key </a:t>
            </a:r>
            <a:r>
              <a:rPr lang="en-US" dirty="0" smtClean="0"/>
              <a:t>Vault</a:t>
            </a:r>
          </a:p>
          <a:p>
            <a:pPr lvl="2" fontAlgn="ctr"/>
            <a:r>
              <a:rPr lang="en-US" dirty="0" smtClean="0"/>
              <a:t>Safeguard </a:t>
            </a:r>
            <a:r>
              <a:rPr lang="en-US" dirty="0"/>
              <a:t>and maintain control of keys and other secrets </a:t>
            </a:r>
          </a:p>
        </p:txBody>
      </p:sp>
      <p:sp>
        <p:nvSpPr>
          <p:cNvPr id="3" name="Title 2"/>
          <p:cNvSpPr>
            <a:spLocks noGrp="1"/>
          </p:cNvSpPr>
          <p:nvPr>
            <p:ph type="title"/>
          </p:nvPr>
        </p:nvSpPr>
        <p:spPr/>
        <p:txBody>
          <a:bodyPr/>
          <a:lstStyle/>
          <a:p>
            <a:r>
              <a:rPr lang="en-US" dirty="0" smtClean="0"/>
              <a:t>Management</a:t>
            </a:r>
            <a:endParaRPr lang="en-US" dirty="0"/>
          </a:p>
        </p:txBody>
      </p:sp>
    </p:spTree>
    <p:extLst>
      <p:ext uri="{BB962C8B-B14F-4D97-AF65-F5344CB8AC3E}">
        <p14:creationId xmlns:p14="http://schemas.microsoft.com/office/powerpoint/2010/main" val="25399890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Ask yourself…</a:t>
            </a:r>
            <a:endParaRPr lang="en-US" dirty="0"/>
          </a:p>
        </p:txBody>
      </p:sp>
    </p:spTree>
    <p:extLst>
      <p:ext uri="{BB962C8B-B14F-4D97-AF65-F5344CB8AC3E}">
        <p14:creationId xmlns:p14="http://schemas.microsoft.com/office/powerpoint/2010/main" val="12567874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Is this the right tool for the job?</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7454" b="17182"/>
          <a:stretch/>
        </p:blipFill>
        <p:spPr>
          <a:xfrm>
            <a:off x="2560637" y="1363662"/>
            <a:ext cx="7577402" cy="4953000"/>
          </a:xfrm>
          <a:prstGeom prst="rect">
            <a:avLst/>
          </a:prstGeom>
        </p:spPr>
      </p:pic>
    </p:spTree>
    <p:extLst>
      <p:ext uri="{BB962C8B-B14F-4D97-AF65-F5344CB8AC3E}">
        <p14:creationId xmlns:p14="http://schemas.microsoft.com/office/powerpoint/2010/main" val="30090059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447098"/>
          </a:xfrm>
        </p:spPr>
        <p:txBody>
          <a:bodyPr/>
          <a:lstStyle/>
          <a:p>
            <a:r>
              <a:rPr lang="en-US" dirty="0"/>
              <a:t>Founder of UserGroup.tv</a:t>
            </a:r>
          </a:p>
          <a:p>
            <a:r>
              <a:rPr lang="en-US" dirty="0" smtClean="0"/>
              <a:t>Technical Evangelist at </a:t>
            </a:r>
            <a:r>
              <a:rPr lang="en-US" dirty="0"/>
              <a:t>Microsoft</a:t>
            </a:r>
          </a:p>
          <a:p>
            <a:r>
              <a:rPr lang="en-US" dirty="0"/>
              <a:t>Adjunct Professor at Florida Institute of Technology</a:t>
            </a:r>
          </a:p>
          <a:p>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smtClean="0"/>
              <a:t>About Me</a:t>
            </a:r>
            <a:endParaRPr lang="en-US" dirty="0"/>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7038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Scale up vs scale out?</a:t>
            </a:r>
            <a:endParaRPr lang="en-US" dirty="0"/>
          </a:p>
        </p:txBody>
      </p:sp>
      <p:pic>
        <p:nvPicPr>
          <p:cNvPr id="3074" name="Picture 2" descr="http://ia.media-imdb.com/images/M/MV5BMTQ5Mjc2OTk0Ml5BMl5BanBnXkFtZTcwMTU2ODk5NQ@@._V1_SX640_SY720_.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50" r="27500"/>
          <a:stretch/>
        </p:blipFill>
        <p:spPr bwMode="auto">
          <a:xfrm>
            <a:off x="301985" y="2049462"/>
            <a:ext cx="26670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a.media-imdb.com/images/M/MV5BMTM4ODg5NDkzNV5BMl5BanBnXkFtZTcwMzczMTg4NQ@@._V1__SX640_SY720_.jpg"/>
          <p:cNvPicPr>
            <a:picLocks noChangeAspect="1" noChangeArrowheads="1"/>
          </p:cNvPicPr>
          <p:nvPr/>
        </p:nvPicPr>
        <p:blipFill rotWithShape="1">
          <a:blip r:embed="rId3">
            <a:extLst>
              <a:ext uri="{28A0092B-C50C-407E-A947-70E740481C1C}">
                <a14:useLocalDpi xmlns:a14="http://schemas.microsoft.com/office/drawing/2010/main" val="0"/>
              </a:ext>
            </a:extLst>
          </a:blip>
          <a:srcRect r="13756" b="25466"/>
          <a:stretch/>
        </p:blipFill>
        <p:spPr bwMode="auto">
          <a:xfrm>
            <a:off x="3398837" y="2049463"/>
            <a:ext cx="2639651"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825" y="2049462"/>
            <a:ext cx="5257800" cy="3507939"/>
          </a:xfrm>
          <a:prstGeom prst="rect">
            <a:avLst/>
          </a:prstGeom>
        </p:spPr>
      </p:pic>
    </p:spTree>
    <p:extLst>
      <p:ext uri="{BB962C8B-B14F-4D97-AF65-F5344CB8AC3E}">
        <p14:creationId xmlns:p14="http://schemas.microsoft.com/office/powerpoint/2010/main" val="41789088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Who is going to maintain it?</a:t>
            </a:r>
          </a:p>
        </p:txBody>
      </p:sp>
      <p:sp>
        <p:nvSpPr>
          <p:cNvPr id="4" name="Rectangle 3"/>
          <p:cNvSpPr/>
          <p:nvPr/>
        </p:nvSpPr>
        <p:spPr>
          <a:xfrm>
            <a:off x="1464641" y="1375380"/>
            <a:ext cx="9541059" cy="3962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5" name="Rectangle 4"/>
          <p:cNvSpPr/>
          <p:nvPr/>
        </p:nvSpPr>
        <p:spPr bwMode="auto">
          <a:xfrm>
            <a:off x="3964035" y="1538660"/>
            <a:ext cx="6869331" cy="3597905"/>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grpSp>
        <p:nvGrpSpPr>
          <p:cNvPr id="6" name="Group 5"/>
          <p:cNvGrpSpPr/>
          <p:nvPr/>
        </p:nvGrpSpPr>
        <p:grpSpPr>
          <a:xfrm>
            <a:off x="2064619" y="1690423"/>
            <a:ext cx="1912480" cy="3353301"/>
            <a:chOff x="855665" y="1583373"/>
            <a:chExt cx="2427913" cy="4790431"/>
          </a:xfrm>
        </p:grpSpPr>
        <p:sp>
          <p:nvSpPr>
            <p:cNvPr id="7" name="Rectangle 6"/>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600" dirty="0">
                  <a:solidFill>
                    <a:schemeClr val="tx1">
                      <a:alpha val="99000"/>
                    </a:schemeClr>
                  </a:solidFill>
                  <a:latin typeface="Segoe UI"/>
                  <a:ea typeface="Kozuka Gothic Pro R" pitchFamily="34" charset="-128"/>
                </a:rPr>
                <a:t>Packaged Software</a:t>
              </a:r>
            </a:p>
          </p:txBody>
        </p:sp>
        <p:sp>
          <p:nvSpPr>
            <p:cNvPr id="8" name="Rectangle 7"/>
            <p:cNvSpPr/>
            <p:nvPr/>
          </p:nvSpPr>
          <p:spPr>
            <a:xfrm>
              <a:off x="1396458" y="5537987"/>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9" name="Rectangle 8"/>
            <p:cNvSpPr/>
            <p:nvPr/>
          </p:nvSpPr>
          <p:spPr>
            <a:xfrm>
              <a:off x="1396458" y="5083168"/>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10" name="Rectangle 9"/>
            <p:cNvSpPr/>
            <p:nvPr/>
          </p:nvSpPr>
          <p:spPr>
            <a:xfrm>
              <a:off x="1396458" y="599280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11" name="Rectangle 10"/>
            <p:cNvSpPr/>
            <p:nvPr/>
          </p:nvSpPr>
          <p:spPr>
            <a:xfrm>
              <a:off x="1396458" y="4173530"/>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O/S</a:t>
              </a:r>
            </a:p>
          </p:txBody>
        </p:sp>
        <p:sp>
          <p:nvSpPr>
            <p:cNvPr id="12" name="Rectangle 11"/>
            <p:cNvSpPr/>
            <p:nvPr/>
          </p:nvSpPr>
          <p:spPr>
            <a:xfrm>
              <a:off x="1396458" y="3718711"/>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Middleware</a:t>
              </a:r>
            </a:p>
          </p:txBody>
        </p:sp>
        <p:sp>
          <p:nvSpPr>
            <p:cNvPr id="13" name="Rectangle 12"/>
            <p:cNvSpPr/>
            <p:nvPr/>
          </p:nvSpPr>
          <p:spPr>
            <a:xfrm>
              <a:off x="1396458" y="4628349"/>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14" name="Rectangle 13"/>
            <p:cNvSpPr/>
            <p:nvPr/>
          </p:nvSpPr>
          <p:spPr>
            <a:xfrm>
              <a:off x="1396458" y="2809073"/>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Data</a:t>
              </a:r>
            </a:p>
          </p:txBody>
        </p:sp>
        <p:sp>
          <p:nvSpPr>
            <p:cNvPr id="15" name="Rectangle 14"/>
            <p:cNvSpPr/>
            <p:nvPr/>
          </p:nvSpPr>
          <p:spPr>
            <a:xfrm>
              <a:off x="1396458" y="235425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Applications</a:t>
              </a:r>
            </a:p>
          </p:txBody>
        </p:sp>
        <p:sp>
          <p:nvSpPr>
            <p:cNvPr id="16" name="Rectangle 15"/>
            <p:cNvSpPr/>
            <p:nvPr/>
          </p:nvSpPr>
          <p:spPr>
            <a:xfrm>
              <a:off x="1396458" y="3263892"/>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Runtime</a:t>
              </a:r>
            </a:p>
          </p:txBody>
        </p:sp>
        <p:sp>
          <p:nvSpPr>
            <p:cNvPr id="17" name="Left Brace 16"/>
            <p:cNvSpPr/>
            <p:nvPr/>
          </p:nvSpPr>
          <p:spPr>
            <a:xfrm>
              <a:off x="1249156" y="2354254"/>
              <a:ext cx="137875" cy="4019550"/>
            </a:xfrm>
            <a:prstGeom prst="leftBrace">
              <a:avLst>
                <a:gd name="adj1" fmla="val 0"/>
                <a:gd name="adj2" fmla="val 50000"/>
              </a:avLst>
            </a:prstGeom>
            <a:noFill/>
            <a:ln w="19050" cap="flat" cmpd="sng" algn="ctr">
              <a:solidFill>
                <a:srgbClr val="00AEE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2985">
                <a:defRPr/>
              </a:pPr>
              <a:endParaRPr lang="en-US" sz="2400" dirty="0">
                <a:solidFill>
                  <a:srgbClr val="FFFFFF"/>
                </a:solidFill>
                <a:latin typeface="Segoe UI"/>
                <a:ea typeface="Segoe UI" pitchFamily="34" charset="0"/>
                <a:cs typeface="Segoe UI" pitchFamily="34" charset="0"/>
              </a:endParaRPr>
            </a:p>
          </p:txBody>
        </p:sp>
        <p:sp>
          <p:nvSpPr>
            <p:cNvPr id="18" name="TextBox 52"/>
            <p:cNvSpPr txBox="1"/>
            <p:nvPr/>
          </p:nvSpPr>
          <p:spPr>
            <a:xfrm>
              <a:off x="855665" y="3730249"/>
              <a:ext cx="449334"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chemeClr val="tx1">
                      <a:alpha val="99000"/>
                    </a:schemeClr>
                  </a:solidFill>
                  <a:latin typeface="Segoe UI"/>
                  <a:ea typeface="Kozuka Gothic Pro R" pitchFamily="34" charset="-128"/>
                </a:rPr>
                <a:t>You manage</a:t>
              </a:r>
            </a:p>
          </p:txBody>
        </p:sp>
      </p:grpSp>
      <p:sp>
        <p:nvSpPr>
          <p:cNvPr id="19" name="Rectangle 18"/>
          <p:cNvSpPr/>
          <p:nvPr/>
        </p:nvSpPr>
        <p:spPr>
          <a:xfrm>
            <a:off x="4888483" y="1697455"/>
            <a:ext cx="1660880" cy="448056"/>
          </a:xfrm>
          <a:prstGeom prst="rect">
            <a:avLst/>
          </a:prstGeom>
          <a:noFill/>
          <a:ln w="9525" cap="flat" cmpd="sng" algn="ctr">
            <a:noFill/>
            <a:prstDash val="solid"/>
          </a:ln>
          <a:effectLst/>
        </p:spPr>
        <p:txBody>
          <a:bodyPr lIns="73739" tIns="0" rIns="7373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pPr>
            <a:r>
              <a:rPr lang="en-US" sz="1300" dirty="0">
                <a:solidFill>
                  <a:srgbClr val="595959">
                    <a:alpha val="99000"/>
                  </a:srgbClr>
                </a:solidFill>
                <a:ea typeface="Kozuka Gothic Pro R" pitchFamily="34" charset="-128"/>
              </a:rPr>
              <a:t>Infrastructure</a:t>
            </a:r>
          </a:p>
          <a:p>
            <a:pPr defTabSz="982985"/>
            <a:r>
              <a:rPr lang="en-US" sz="1600" dirty="0">
                <a:solidFill>
                  <a:srgbClr val="595959">
                    <a:alpha val="99000"/>
                  </a:srgbClr>
                </a:solidFill>
                <a:ea typeface="Kozuka Gothic Pro R" pitchFamily="34" charset="-128"/>
              </a:rPr>
              <a:t>(as a Service)</a:t>
            </a:r>
          </a:p>
        </p:txBody>
      </p:sp>
      <p:sp>
        <p:nvSpPr>
          <p:cNvPr id="20" name="Rectangle 19"/>
          <p:cNvSpPr/>
          <p:nvPr/>
        </p:nvSpPr>
        <p:spPr>
          <a:xfrm>
            <a:off x="4912231" y="4458658"/>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21" name="Rectangle 20"/>
          <p:cNvSpPr/>
          <p:nvPr/>
        </p:nvSpPr>
        <p:spPr>
          <a:xfrm>
            <a:off x="4912231" y="4140285"/>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22" name="Rectangle 21"/>
          <p:cNvSpPr/>
          <p:nvPr/>
        </p:nvSpPr>
        <p:spPr>
          <a:xfrm>
            <a:off x="4912231" y="4777030"/>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23" name="Rectangle 22"/>
          <p:cNvSpPr/>
          <p:nvPr/>
        </p:nvSpPr>
        <p:spPr>
          <a:xfrm>
            <a:off x="4912231" y="350353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24" name="Rectangle 23"/>
          <p:cNvSpPr/>
          <p:nvPr/>
        </p:nvSpPr>
        <p:spPr>
          <a:xfrm>
            <a:off x="4912231" y="3185165"/>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25" name="Rectangle 24"/>
          <p:cNvSpPr/>
          <p:nvPr/>
        </p:nvSpPr>
        <p:spPr>
          <a:xfrm>
            <a:off x="4912231" y="3821911"/>
            <a:ext cx="1290451" cy="266700"/>
          </a:xfrm>
          <a:prstGeom prst="rect">
            <a:avLst/>
          </a:prstGeom>
          <a:solidFill>
            <a:srgbClr val="8CC600"/>
          </a:solidFill>
          <a:ln w="9525" cap="flat" cmpd="sng" algn="ctr">
            <a:noFill/>
            <a:prstDash val="solid"/>
          </a:ln>
          <a:effectLst/>
        </p:spPr>
        <p:txBody>
          <a:bodyPr lIns="0" tIns="36870" rIns="0"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26" name="Rectangle 25"/>
          <p:cNvSpPr/>
          <p:nvPr/>
        </p:nvSpPr>
        <p:spPr>
          <a:xfrm>
            <a:off x="4912231" y="254841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sp>
        <p:nvSpPr>
          <p:cNvPr id="27" name="Rectangle 26"/>
          <p:cNvSpPr/>
          <p:nvPr/>
        </p:nvSpPr>
        <p:spPr>
          <a:xfrm>
            <a:off x="4912231" y="2230043"/>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28" name="Rectangle 27"/>
          <p:cNvSpPr/>
          <p:nvPr/>
        </p:nvSpPr>
        <p:spPr>
          <a:xfrm>
            <a:off x="4912231" y="2866791"/>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29" name="Left Brace 28"/>
          <p:cNvSpPr/>
          <p:nvPr/>
        </p:nvSpPr>
        <p:spPr>
          <a:xfrm flipH="1">
            <a:off x="6209953" y="3793132"/>
            <a:ext cx="180069" cy="1234800"/>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0" name="TextBox 56"/>
          <p:cNvSpPr txBox="1"/>
          <p:nvPr/>
        </p:nvSpPr>
        <p:spPr>
          <a:xfrm flipH="1">
            <a:off x="6343648" y="3814507"/>
            <a:ext cx="318195" cy="1220607"/>
          </a:xfrm>
          <a:prstGeom prst="rect">
            <a:avLst/>
          </a:prstGeom>
          <a:noFill/>
        </p:spPr>
        <p:txBody>
          <a:bodyPr vert="eaVert"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Managed by vendor</a:t>
            </a:r>
          </a:p>
        </p:txBody>
      </p:sp>
      <p:sp>
        <p:nvSpPr>
          <p:cNvPr id="31" name="Left Brace 30"/>
          <p:cNvSpPr/>
          <p:nvPr/>
        </p:nvSpPr>
        <p:spPr>
          <a:xfrm>
            <a:off x="4803127" y="2230043"/>
            <a:ext cx="105040" cy="1540191"/>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2" name="TextBox 58"/>
          <p:cNvSpPr txBox="1"/>
          <p:nvPr/>
        </p:nvSpPr>
        <p:spPr>
          <a:xfrm>
            <a:off x="4478384" y="2616710"/>
            <a:ext cx="318195" cy="779781"/>
          </a:xfrm>
          <a:prstGeom prst="rect">
            <a:avLst/>
          </a:prstGeom>
          <a:noFill/>
        </p:spPr>
        <p:txBody>
          <a:bodyPr vert="vert270"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You manage</a:t>
            </a:r>
          </a:p>
        </p:txBody>
      </p:sp>
      <p:grpSp>
        <p:nvGrpSpPr>
          <p:cNvPr id="33" name="Group 32"/>
          <p:cNvGrpSpPr/>
          <p:nvPr/>
        </p:nvGrpSpPr>
        <p:grpSpPr>
          <a:xfrm>
            <a:off x="6528035" y="1690425"/>
            <a:ext cx="2131860" cy="3359095"/>
            <a:chOff x="5979422" y="1583373"/>
            <a:chExt cx="2706420" cy="4798706"/>
          </a:xfrm>
        </p:grpSpPr>
        <p:sp>
          <p:nvSpPr>
            <p:cNvPr id="34" name="Rectangle 3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Platform</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35" name="Left Brace 34"/>
            <p:cNvSpPr/>
            <p:nvPr/>
          </p:nvSpPr>
          <p:spPr>
            <a:xfrm flipH="1">
              <a:off x="8131739" y="3259131"/>
              <a:ext cx="209580" cy="3122948"/>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6" name="TextBox 54"/>
            <p:cNvSpPr txBox="1"/>
            <p:nvPr/>
          </p:nvSpPr>
          <p:spPr>
            <a:xfrm flipH="1">
              <a:off x="8236507" y="3873021"/>
              <a:ext cx="449335" cy="192955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37" name="Left Brace 36"/>
            <p:cNvSpPr/>
            <p:nvPr/>
          </p:nvSpPr>
          <p:spPr>
            <a:xfrm>
              <a:off x="6322411" y="2335206"/>
              <a:ext cx="152400" cy="847725"/>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8" name="TextBox 60"/>
            <p:cNvSpPr txBox="1"/>
            <p:nvPr/>
          </p:nvSpPr>
          <p:spPr>
            <a:xfrm>
              <a:off x="5979422" y="2130047"/>
              <a:ext cx="449335"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You manage</a:t>
              </a:r>
            </a:p>
          </p:txBody>
        </p:sp>
        <p:sp>
          <p:nvSpPr>
            <p:cNvPr id="39" name="Rectangle 38"/>
            <p:cNvSpPr/>
            <p:nvPr/>
          </p:nvSpPr>
          <p:spPr>
            <a:xfrm>
              <a:off x="6484238" y="553799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40" name="Rectangle 39"/>
            <p:cNvSpPr/>
            <p:nvPr/>
          </p:nvSpPr>
          <p:spPr>
            <a:xfrm>
              <a:off x="6484238" y="508317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41" name="Rectangle 40"/>
            <p:cNvSpPr/>
            <p:nvPr/>
          </p:nvSpPr>
          <p:spPr>
            <a:xfrm>
              <a:off x="6484238" y="599280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42" name="Rectangle 41"/>
            <p:cNvSpPr/>
            <p:nvPr/>
          </p:nvSpPr>
          <p:spPr>
            <a:xfrm>
              <a:off x="6484238" y="417353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43" name="Rectangle 42"/>
            <p:cNvSpPr/>
            <p:nvPr/>
          </p:nvSpPr>
          <p:spPr>
            <a:xfrm>
              <a:off x="6484238" y="371871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44" name="Rectangle 43"/>
            <p:cNvSpPr/>
            <p:nvPr/>
          </p:nvSpPr>
          <p:spPr>
            <a:xfrm>
              <a:off x="6484238" y="462835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45" name="Rectangle 44"/>
            <p:cNvSpPr/>
            <p:nvPr/>
          </p:nvSpPr>
          <p:spPr>
            <a:xfrm>
              <a:off x="6484238" y="2354257"/>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46" name="Rectangle 45"/>
            <p:cNvSpPr/>
            <p:nvPr/>
          </p:nvSpPr>
          <p:spPr>
            <a:xfrm>
              <a:off x="6484238" y="3263895"/>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47" name="Rectangle 46"/>
            <p:cNvSpPr/>
            <p:nvPr/>
          </p:nvSpPr>
          <p:spPr>
            <a:xfrm>
              <a:off x="6484238" y="2809076"/>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grpSp>
        <p:nvGrpSpPr>
          <p:cNvPr id="48" name="Group 47"/>
          <p:cNvGrpSpPr/>
          <p:nvPr/>
        </p:nvGrpSpPr>
        <p:grpSpPr>
          <a:xfrm>
            <a:off x="8892259" y="1690426"/>
            <a:ext cx="1829915" cy="3359092"/>
            <a:chOff x="8980831" y="1583373"/>
            <a:chExt cx="2323096" cy="4798703"/>
          </a:xfrm>
        </p:grpSpPr>
        <p:sp>
          <p:nvSpPr>
            <p:cNvPr id="49" name="Rectangle 48"/>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Software</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50" name="Left Brace 49"/>
            <p:cNvSpPr/>
            <p:nvPr/>
          </p:nvSpPr>
          <p:spPr>
            <a:xfrm flipH="1">
              <a:off x="10688405" y="2335204"/>
              <a:ext cx="200055" cy="4046872"/>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51" name="TextBox 64"/>
            <p:cNvSpPr txBox="1"/>
            <p:nvPr/>
          </p:nvSpPr>
          <p:spPr>
            <a:xfrm flipH="1">
              <a:off x="10854593" y="3401116"/>
              <a:ext cx="449334" cy="19295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52" name="Rectangle 51"/>
            <p:cNvSpPr/>
            <p:nvPr/>
          </p:nvSpPr>
          <p:spPr>
            <a:xfrm>
              <a:off x="9040806" y="553798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53" name="Rectangle 52"/>
            <p:cNvSpPr/>
            <p:nvPr/>
          </p:nvSpPr>
          <p:spPr>
            <a:xfrm>
              <a:off x="9040806" y="5083168"/>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54" name="Rectangle 53"/>
            <p:cNvSpPr/>
            <p:nvPr/>
          </p:nvSpPr>
          <p:spPr>
            <a:xfrm>
              <a:off x="9040806" y="599280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55" name="Rectangle 54"/>
            <p:cNvSpPr/>
            <p:nvPr/>
          </p:nvSpPr>
          <p:spPr>
            <a:xfrm>
              <a:off x="9040806" y="417353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56" name="Rectangle 55"/>
            <p:cNvSpPr/>
            <p:nvPr/>
          </p:nvSpPr>
          <p:spPr>
            <a:xfrm>
              <a:off x="9040806" y="371871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57" name="Rectangle 56"/>
            <p:cNvSpPr/>
            <p:nvPr/>
          </p:nvSpPr>
          <p:spPr>
            <a:xfrm>
              <a:off x="9040806" y="4628349"/>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58" name="Rectangle 57"/>
            <p:cNvSpPr/>
            <p:nvPr/>
          </p:nvSpPr>
          <p:spPr>
            <a:xfrm>
              <a:off x="9040806" y="235425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59" name="Rectangle 58"/>
            <p:cNvSpPr/>
            <p:nvPr/>
          </p:nvSpPr>
          <p:spPr>
            <a:xfrm>
              <a:off x="9040806" y="326389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60" name="Rectangle 59"/>
            <p:cNvSpPr/>
            <p:nvPr/>
          </p:nvSpPr>
          <p:spPr>
            <a:xfrm>
              <a:off x="9040806" y="280907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pic>
        <p:nvPicPr>
          <p:cNvPr id="61" name="Picture 11" descr="Cloud 512x512.png"/>
          <p:cNvPicPr>
            <a:picLocks noChangeAspect="1"/>
          </p:cNvPicPr>
          <p:nvPr/>
        </p:nvPicPr>
        <p:blipFill>
          <a:blip r:embed="rId2"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4026355" y="4512174"/>
            <a:ext cx="798815" cy="709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 name="Picture 12" descr="Gift 512x512.png"/>
          <p:cNvPicPr>
            <a:picLocks noChangeAspect="1"/>
          </p:cNvPicPr>
          <p:nvPr/>
        </p:nvPicPr>
        <p:blipFill>
          <a:blip r:embed="rId3"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1730963" y="4518994"/>
            <a:ext cx="635105" cy="564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 name="Rectangle 62"/>
          <p:cNvSpPr/>
          <p:nvPr/>
        </p:nvSpPr>
        <p:spPr bwMode="auto">
          <a:xfrm flipH="1">
            <a:off x="1635979" y="1538660"/>
            <a:ext cx="2328060" cy="3597905"/>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63681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250"/>
                                        <p:tgtEl>
                                          <p:spTgt spid="62"/>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down)">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250"/>
                                        <p:tgtEl>
                                          <p:spTgt spid="61"/>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smtClean="0"/>
              <a:t>Azure Pricing Calculator</a:t>
            </a:r>
          </a:p>
          <a:p>
            <a:pPr lvl="1"/>
            <a:r>
              <a:rPr lang="en-US" dirty="0" smtClean="0"/>
              <a:t>http</a:t>
            </a:r>
            <a:r>
              <a:rPr lang="en-US" dirty="0"/>
              <a:t>://azure.microsoft.com/en-us/pricing/calculator/</a:t>
            </a:r>
          </a:p>
        </p:txBody>
      </p:sp>
      <p:sp>
        <p:nvSpPr>
          <p:cNvPr id="3" name="Title 2"/>
          <p:cNvSpPr>
            <a:spLocks noGrp="1"/>
          </p:cNvSpPr>
          <p:nvPr>
            <p:ph type="title"/>
          </p:nvPr>
        </p:nvSpPr>
        <p:spPr/>
        <p:txBody>
          <a:bodyPr/>
          <a:lstStyle/>
          <a:p>
            <a:r>
              <a:rPr lang="en-US" dirty="0" smtClean="0"/>
              <a:t>How much is it going to cost</a:t>
            </a:r>
            <a:endParaRPr lang="en-US" dirty="0"/>
          </a:p>
        </p:txBody>
      </p:sp>
      <p:pic>
        <p:nvPicPr>
          <p:cNvPr id="4" name="Picture 3"/>
          <p:cNvPicPr>
            <a:picLocks noChangeAspect="1"/>
          </p:cNvPicPr>
          <p:nvPr/>
        </p:nvPicPr>
        <p:blipFill>
          <a:blip r:embed="rId2"/>
          <a:stretch>
            <a:fillRect/>
          </a:stretch>
        </p:blipFill>
        <p:spPr>
          <a:xfrm>
            <a:off x="546758" y="3954462"/>
            <a:ext cx="11391900" cy="2628900"/>
          </a:xfrm>
          <a:prstGeom prst="rect">
            <a:avLst/>
          </a:prstGeom>
        </p:spPr>
      </p:pic>
    </p:spTree>
    <p:extLst>
      <p:ext uri="{BB962C8B-B14F-4D97-AF65-F5344CB8AC3E}">
        <p14:creationId xmlns:p14="http://schemas.microsoft.com/office/powerpoint/2010/main" val="7448473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Choices</a:t>
            </a:r>
            <a:br>
              <a:rPr lang="en-US" dirty="0" smtClean="0"/>
            </a:br>
            <a:endParaRPr lang="en-US" dirty="0"/>
          </a:p>
        </p:txBody>
      </p:sp>
    </p:spTree>
    <p:extLst>
      <p:ext uri="{BB962C8B-B14F-4D97-AF65-F5344CB8AC3E}">
        <p14:creationId xmlns:p14="http://schemas.microsoft.com/office/powerpoint/2010/main" val="30767066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37" y="6208981"/>
            <a:ext cx="11887200" cy="461665"/>
          </a:xfrm>
        </p:spPr>
        <p:txBody>
          <a:bodyPr/>
          <a:lstStyle/>
          <a:p>
            <a:pPr marL="0" indent="0">
              <a:buNone/>
            </a:pPr>
            <a:r>
              <a:rPr lang="en-US" sz="2000" dirty="0" smtClean="0">
                <a:hlinkClick r:id="rId2"/>
              </a:rPr>
              <a:t>http</a:t>
            </a:r>
            <a:r>
              <a:rPr lang="en-US" sz="2000" dirty="0">
                <a:hlinkClick r:id="rId2"/>
              </a:rPr>
              <a:t>://azure.microsoft.com/en-us/documentation/articles/choose-web-site-cloud-service-vm</a:t>
            </a:r>
            <a:r>
              <a:rPr lang="en-US" sz="2000" dirty="0" smtClean="0">
                <a:hlinkClick r:id="rId2"/>
              </a:rPr>
              <a:t>/</a:t>
            </a:r>
            <a:r>
              <a:rPr lang="en-US" sz="2000" dirty="0" smtClean="0"/>
              <a:t> </a:t>
            </a:r>
            <a:endParaRPr lang="en-US" sz="2000" dirty="0"/>
          </a:p>
        </p:txBody>
      </p:sp>
      <p:sp>
        <p:nvSpPr>
          <p:cNvPr id="3" name="Title 2"/>
          <p:cNvSpPr>
            <a:spLocks noGrp="1"/>
          </p:cNvSpPr>
          <p:nvPr>
            <p:ph type="title"/>
          </p:nvPr>
        </p:nvSpPr>
        <p:spPr/>
        <p:txBody>
          <a:bodyPr/>
          <a:lstStyle/>
          <a:p>
            <a:r>
              <a:rPr lang="en-US" dirty="0"/>
              <a:t>Azure Websites, Cloud Services, and Virtual Machines comparison</a:t>
            </a:r>
            <a:endParaRPr lang="en-US" dirty="0"/>
          </a:p>
        </p:txBody>
      </p:sp>
      <p:pic>
        <p:nvPicPr>
          <p:cNvPr id="2050" name="Picture 2" descr="Choices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37" y="2125662"/>
            <a:ext cx="7334250" cy="3810000"/>
          </a:xfrm>
          <a:prstGeom prst="rect">
            <a:avLst/>
          </a:prstGeom>
          <a:solidFill>
            <a:schemeClr val="tx1"/>
          </a:solidFill>
        </p:spPr>
      </p:pic>
    </p:spTree>
    <p:extLst>
      <p:ext uri="{BB962C8B-B14F-4D97-AF65-F5344CB8AC3E}">
        <p14:creationId xmlns:p14="http://schemas.microsoft.com/office/powerpoint/2010/main" val="12751861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r>
              <a:rPr lang="en-US" dirty="0" smtClean="0"/>
              <a:t>Storage Blobs</a:t>
            </a:r>
            <a:endParaRPr lang="en-US" dirty="0"/>
          </a:p>
          <a:p>
            <a:r>
              <a:rPr lang="en-US" dirty="0" smtClean="0"/>
              <a:t>Storage Tables</a:t>
            </a:r>
          </a:p>
          <a:p>
            <a:r>
              <a:rPr lang="en-US" dirty="0" smtClean="0"/>
              <a:t>Relational Storage</a:t>
            </a:r>
          </a:p>
          <a:p>
            <a:r>
              <a:rPr lang="en-US" dirty="0" smtClean="0"/>
              <a:t>Document DB</a:t>
            </a:r>
            <a:endParaRPr lang="en-US" dirty="0"/>
          </a:p>
        </p:txBody>
      </p:sp>
      <p:sp>
        <p:nvSpPr>
          <p:cNvPr id="3" name="Title 2"/>
          <p:cNvSpPr>
            <a:spLocks noGrp="1"/>
          </p:cNvSpPr>
          <p:nvPr>
            <p:ph type="title"/>
          </p:nvPr>
        </p:nvSpPr>
        <p:spPr/>
        <p:txBody>
          <a:bodyPr/>
          <a:lstStyle/>
          <a:p>
            <a:r>
              <a:rPr lang="en-US" dirty="0" smtClean="0"/>
              <a:t>Structured Data at rest</a:t>
            </a:r>
            <a:endParaRPr lang="en-US" dirty="0"/>
          </a:p>
        </p:txBody>
      </p:sp>
    </p:spTree>
    <p:extLst>
      <p:ext uri="{BB962C8B-B14F-4D97-AF65-F5344CB8AC3E}">
        <p14:creationId xmlns:p14="http://schemas.microsoft.com/office/powerpoint/2010/main" val="26255858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248399" cy="5441490"/>
          </a:xfrm>
        </p:spPr>
        <p:txBody>
          <a:bodyPr/>
          <a:lstStyle/>
          <a:p>
            <a:r>
              <a:rPr lang="en-US" dirty="0"/>
              <a:t>Choosing between SQL Server in Windows Azure VM &amp; Windows Azure SQL </a:t>
            </a:r>
            <a:r>
              <a:rPr lang="en-US" dirty="0" smtClean="0"/>
              <a:t>Database</a:t>
            </a:r>
          </a:p>
          <a:p>
            <a:pPr lvl="1"/>
            <a:r>
              <a:rPr lang="en-US" dirty="0" smtClean="0">
                <a:hlinkClick r:id="rId2"/>
              </a:rPr>
              <a:t>http</a:t>
            </a:r>
            <a:r>
              <a:rPr lang="en-US" dirty="0">
                <a:hlinkClick r:id="rId2"/>
              </a:rPr>
              <a:t>://azure.microsoft.com/blog/2013/02/14/choosing-between-sql-server-in-windows-azure-vm-windows-azure-sql-database</a:t>
            </a:r>
            <a:r>
              <a:rPr lang="en-US" dirty="0">
                <a:hlinkClick r:id="rId2"/>
              </a:rPr>
              <a:t>/</a:t>
            </a:r>
            <a:r>
              <a:rPr lang="en-US" dirty="0"/>
              <a:t> </a:t>
            </a:r>
            <a:endParaRPr lang="en-US" dirty="0" smtClean="0"/>
          </a:p>
          <a:p>
            <a:r>
              <a:rPr lang="en-US" dirty="0" smtClean="0"/>
              <a:t>SQL </a:t>
            </a:r>
            <a:r>
              <a:rPr lang="en-US" dirty="0"/>
              <a:t>Database Migration </a:t>
            </a:r>
            <a:r>
              <a:rPr lang="en-US" dirty="0" smtClean="0"/>
              <a:t>Wizard</a:t>
            </a:r>
          </a:p>
          <a:p>
            <a:pPr lvl="1"/>
            <a:r>
              <a:rPr lang="en-US" dirty="0" smtClean="0">
                <a:hlinkClick r:id="rId3"/>
              </a:rPr>
              <a:t>http</a:t>
            </a:r>
            <a:r>
              <a:rPr lang="en-US" dirty="0">
                <a:hlinkClick r:id="rId3"/>
              </a:rPr>
              <a:t>://sqlazuremw.codeplex.com</a:t>
            </a:r>
            <a:r>
              <a:rPr lang="en-US" dirty="0" smtClean="0">
                <a:hlinkClick r:id="rId3"/>
              </a:rPr>
              <a:t>/</a:t>
            </a:r>
            <a:r>
              <a:rPr lang="en-US" dirty="0" smtClean="0"/>
              <a:t> </a:t>
            </a:r>
            <a:endParaRPr lang="en-US" dirty="0"/>
          </a:p>
        </p:txBody>
      </p:sp>
      <p:sp>
        <p:nvSpPr>
          <p:cNvPr id="3" name="Title 2"/>
          <p:cNvSpPr>
            <a:spLocks noGrp="1"/>
          </p:cNvSpPr>
          <p:nvPr>
            <p:ph type="title"/>
          </p:nvPr>
        </p:nvSpPr>
        <p:spPr/>
        <p:txBody>
          <a:bodyPr/>
          <a:lstStyle/>
          <a:p>
            <a:r>
              <a:rPr lang="en-US" dirty="0" smtClean="0"/>
              <a:t>Relational Data</a:t>
            </a:r>
            <a:endParaRPr lang="en-US" dirty="0"/>
          </a:p>
        </p:txBody>
      </p:sp>
      <p:pic>
        <p:nvPicPr>
          <p:cNvPr id="1026" name="Picture 2" descr="http://acom.azurecomcdn.net/80C57D/blogmedia/migratedblogimages/5270.decision-t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8020" y="1058862"/>
            <a:ext cx="5791201" cy="5254200"/>
          </a:xfrm>
          <a:prstGeom prst="rect">
            <a:avLst/>
          </a:prstGeom>
          <a:solidFill>
            <a:schemeClr val="tx1"/>
          </a:solidFill>
        </p:spPr>
      </p:pic>
    </p:spTree>
    <p:extLst>
      <p:ext uri="{BB962C8B-B14F-4D97-AF65-F5344CB8AC3E}">
        <p14:creationId xmlns:p14="http://schemas.microsoft.com/office/powerpoint/2010/main" val="23993777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solidFill>
            <a:schemeClr val="accent1">
              <a:alpha val="50000"/>
            </a:schemeClr>
          </a:solidFill>
        </p:spPr>
        <p:txBody>
          <a:bodyPr/>
          <a:lstStyle/>
          <a:p>
            <a:pPr algn="ctr"/>
            <a:r>
              <a:rPr lang="en-US" sz="7200" b="1" dirty="0" smtClean="0"/>
              <a:t>Shawn’s Top Tips</a:t>
            </a:r>
            <a:endParaRPr lang="en-US" sz="7200" b="1" dirty="0"/>
          </a:p>
        </p:txBody>
      </p:sp>
    </p:spTree>
    <p:extLst>
      <p:ext uri="{BB962C8B-B14F-4D97-AF65-F5344CB8AC3E}">
        <p14:creationId xmlns:p14="http://schemas.microsoft.com/office/powerpoint/2010/main" val="17951009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marL="0" indent="0">
              <a:buNone/>
            </a:pPr>
            <a:endParaRPr lang="en-US" dirty="0"/>
          </a:p>
          <a:p>
            <a:pPr marL="0" indent="0">
              <a:buNone/>
            </a:pPr>
            <a:endParaRPr lang="en-US" dirty="0"/>
          </a:p>
          <a:p>
            <a:pPr marL="0" indent="0">
              <a:buNone/>
            </a:pPr>
            <a:endParaRPr lang="en-US" sz="2000" dirty="0" smtClean="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r>
              <a:rPr lang="en-US" sz="2000" dirty="0" smtClean="0">
                <a:hlinkClick r:id="rId3"/>
              </a:rPr>
              <a:t>http</a:t>
            </a:r>
            <a:r>
              <a:rPr lang="en-US" sz="2000" dirty="0">
                <a:hlinkClick r:id="rId3"/>
              </a:rPr>
              <a:t>://azure.microsoft.com/en-us/documentation/articles/azure-subscription-service-limits</a:t>
            </a:r>
            <a:r>
              <a:rPr lang="en-US" sz="2000" dirty="0" smtClean="0">
                <a:hlinkClick r:id="rId3"/>
              </a:rPr>
              <a:t>/</a:t>
            </a:r>
            <a:endParaRPr lang="en-US" sz="2000" dirty="0" smtClean="0"/>
          </a:p>
        </p:txBody>
      </p:sp>
      <p:sp>
        <p:nvSpPr>
          <p:cNvPr id="3" name="Title 2"/>
          <p:cNvSpPr>
            <a:spLocks noGrp="1"/>
          </p:cNvSpPr>
          <p:nvPr>
            <p:ph type="title"/>
          </p:nvPr>
        </p:nvSpPr>
        <p:spPr/>
        <p:txBody>
          <a:bodyPr/>
          <a:lstStyle/>
          <a:p>
            <a:r>
              <a:rPr lang="en-US" b="1" dirty="0" smtClean="0"/>
              <a:t>Know your limits</a:t>
            </a:r>
            <a:endParaRPr lang="en-US" b="1" dirty="0"/>
          </a:p>
        </p:txBody>
      </p:sp>
    </p:spTree>
    <p:extLst>
      <p:ext uri="{BB962C8B-B14F-4D97-AF65-F5344CB8AC3E}">
        <p14:creationId xmlns:p14="http://schemas.microsoft.com/office/powerpoint/2010/main" val="3076688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marL="0" indent="0">
              <a:buNone/>
            </a:pPr>
            <a:endParaRPr lang="en-US" dirty="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r>
              <a:rPr lang="en-US" sz="2800" dirty="0" smtClean="0">
                <a:hlinkClick r:id="rId3"/>
              </a:rPr>
              <a:t>https</a:t>
            </a:r>
            <a:r>
              <a:rPr lang="en-US" sz="2800" dirty="0">
                <a:hlinkClick r:id="rId3"/>
              </a:rPr>
              <a:t>://</a:t>
            </a:r>
            <a:r>
              <a:rPr lang="en-US" sz="2800" dirty="0" smtClean="0">
                <a:hlinkClick r:id="rId3"/>
              </a:rPr>
              <a:t>www.visualstudio.com/en-us/get-started/load-test-your-app-vs.aspx</a:t>
            </a:r>
            <a:endParaRPr lang="en-US" sz="2800" dirty="0"/>
          </a:p>
        </p:txBody>
      </p:sp>
      <p:sp>
        <p:nvSpPr>
          <p:cNvPr id="3" name="Title 2"/>
          <p:cNvSpPr>
            <a:spLocks noGrp="1"/>
          </p:cNvSpPr>
          <p:nvPr>
            <p:ph type="title"/>
          </p:nvPr>
        </p:nvSpPr>
        <p:spPr/>
        <p:txBody>
          <a:bodyPr/>
          <a:lstStyle/>
          <a:p>
            <a:r>
              <a:rPr lang="en-US" b="1" dirty="0" smtClean="0">
                <a:solidFill>
                  <a:schemeClr val="bg1">
                    <a:lumMod val="50000"/>
                  </a:schemeClr>
                </a:solidFill>
              </a:rPr>
              <a:t>Load Test</a:t>
            </a:r>
            <a:endParaRPr lang="en-US" b="1" dirty="0">
              <a:solidFill>
                <a:schemeClr val="bg1">
                  <a:lumMod val="50000"/>
                </a:schemeClr>
              </a:solidFill>
            </a:endParaRPr>
          </a:p>
        </p:txBody>
      </p:sp>
    </p:spTree>
    <p:extLst>
      <p:ext uri="{BB962C8B-B14F-4D97-AF65-F5344CB8AC3E}">
        <p14:creationId xmlns:p14="http://schemas.microsoft.com/office/powerpoint/2010/main" val="9459739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r>
              <a:rPr lang="en-US" b="1" dirty="0" smtClean="0"/>
              <a:t/>
            </a:r>
            <a:br>
              <a:rPr lang="en-US" b="1" dirty="0" smtClean="0"/>
            </a:br>
            <a:r>
              <a:rPr lang="en-US" b="1" dirty="0" smtClean="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smtClean="0"/>
              <a:t>Miss a User Group meeting?</a:t>
            </a:r>
          </a:p>
          <a:p>
            <a:pPr marL="285750" indent="-285750">
              <a:buFont typeface="Arial" pitchFamily="34" charset="0"/>
              <a:buChar char="•"/>
            </a:pPr>
            <a:r>
              <a:rPr lang="en-US" dirty="0" smtClean="0"/>
              <a:t>Forget something that you learned?</a:t>
            </a:r>
          </a:p>
          <a:p>
            <a:pPr marL="285750" indent="-285750">
              <a:buFont typeface="Arial" pitchFamily="34" charset="0"/>
              <a:buChar char="•"/>
            </a:pPr>
            <a:r>
              <a:rPr lang="en-US" dirty="0" smtClean="0"/>
              <a:t>Want to see content from a User Group not in your area?</a:t>
            </a:r>
          </a:p>
          <a:p>
            <a:pPr marL="285750" indent="-285750">
              <a:buFont typeface="Arial" pitchFamily="34" charset="0"/>
              <a:buChar char="•"/>
            </a:pPr>
            <a:r>
              <a:rPr lang="en-US" dirty="0" smtClean="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smtClean="0"/>
              <a:t>We know you cannot make it to every User Group meeting, </a:t>
            </a:r>
          </a:p>
          <a:p>
            <a:pPr algn="ctr"/>
            <a:r>
              <a:rPr lang="en-US" dirty="0" smtClean="0"/>
              <a:t>that is why we post them online for you!</a:t>
            </a:r>
            <a:endParaRPr lang="en-US" dirty="0"/>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smtClean="0"/>
              <a:t>We now have over </a:t>
            </a:r>
            <a:r>
              <a:rPr lang="en-US" sz="2400" b="1" dirty="0" smtClean="0"/>
              <a:t>425 </a:t>
            </a:r>
            <a:r>
              <a:rPr lang="en-US" sz="2000" dirty="0" smtClean="0"/>
              <a:t>presentations online</a:t>
            </a:r>
          </a:p>
          <a:p>
            <a:pPr algn="ctr"/>
            <a:r>
              <a:rPr lang="en-US" sz="2000" b="1" dirty="0" smtClean="0"/>
              <a:t>That is over 100 GB of video</a:t>
            </a:r>
          </a:p>
          <a:p>
            <a:pPr algn="ctr"/>
            <a:r>
              <a:rPr lang="en-US" sz="2000" dirty="0" smtClean="0"/>
              <a:t>New Content added all the time!</a:t>
            </a:r>
            <a:endParaRPr lang="en-US" sz="2000" dirty="0"/>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a:t>
              </a:r>
              <a:r>
                <a:rPr lang="en-US" sz="1400" dirty="0" smtClean="0"/>
                <a:t>or new content announcements</a:t>
              </a:r>
            </a:p>
            <a:p>
              <a:pPr algn="ctr"/>
              <a:endParaRPr lang="en-US" sz="1400" dirty="0"/>
            </a:p>
            <a:p>
              <a:pPr algn="ctr"/>
              <a:endParaRPr lang="en-US" sz="1400" dirty="0" smtClean="0"/>
            </a:p>
            <a:p>
              <a:pPr algn="ctr"/>
              <a:endParaRPr lang="en-US" sz="1400" dirty="0"/>
            </a:p>
            <a:p>
              <a:pPr algn="ctr"/>
              <a:endParaRPr lang="en-US" sz="1400" dirty="0" smtClean="0"/>
            </a:p>
            <a:p>
              <a:pPr algn="ctr"/>
              <a:r>
                <a:rPr lang="en-US" dirty="0" smtClean="0"/>
                <a:t>@</a:t>
              </a:r>
              <a:r>
                <a:rPr lang="en-US" dirty="0" err="1" smtClean="0"/>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smtClean="0"/>
              <a:t>All the topics you care about</a:t>
            </a:r>
          </a:p>
          <a:p>
            <a:r>
              <a:rPr lang="en-US" sz="1400" dirty="0" smtClean="0"/>
              <a:t>Including:</a:t>
            </a:r>
          </a:p>
          <a:p>
            <a:pPr marL="285750" indent="-285750">
              <a:buFont typeface="Arial" pitchFamily="34" charset="0"/>
              <a:buChar char="•"/>
            </a:pPr>
            <a:r>
              <a:rPr lang="en-US" sz="1400" dirty="0" smtClean="0"/>
              <a:t>Agile</a:t>
            </a:r>
          </a:p>
          <a:p>
            <a:pPr marL="285750" indent="-285750">
              <a:buFont typeface="Arial" pitchFamily="34" charset="0"/>
              <a:buChar char="•"/>
            </a:pPr>
            <a:r>
              <a:rPr lang="en-US" sz="1400" dirty="0" smtClean="0"/>
              <a:t>C#</a:t>
            </a:r>
          </a:p>
          <a:p>
            <a:pPr marL="285750" indent="-285750">
              <a:buFont typeface="Arial" pitchFamily="34" charset="0"/>
              <a:buChar char="•"/>
            </a:pPr>
            <a:r>
              <a:rPr lang="en-US" sz="1400" dirty="0" smtClean="0"/>
              <a:t>Entity Framework</a:t>
            </a:r>
          </a:p>
          <a:p>
            <a:pPr marL="285750" indent="-285750">
              <a:buFont typeface="Arial" pitchFamily="34" charset="0"/>
              <a:buChar char="•"/>
            </a:pPr>
            <a:r>
              <a:rPr lang="en-US" sz="1400" dirty="0" smtClean="0"/>
              <a:t>HTML5</a:t>
            </a:r>
          </a:p>
          <a:p>
            <a:pPr marL="285750" indent="-285750">
              <a:buFont typeface="Arial" pitchFamily="34" charset="0"/>
              <a:buChar char="•"/>
            </a:pPr>
            <a:r>
              <a:rPr lang="en-US" sz="1400" dirty="0" smtClean="0"/>
              <a:t>MVC</a:t>
            </a:r>
          </a:p>
          <a:p>
            <a:pPr marL="285750" indent="-285750">
              <a:buFont typeface="Arial" pitchFamily="34" charset="0"/>
              <a:buChar char="•"/>
            </a:pPr>
            <a:r>
              <a:rPr lang="en-US" sz="1400" dirty="0" smtClean="0"/>
              <a:t>Silverlight</a:t>
            </a:r>
          </a:p>
          <a:p>
            <a:pPr marL="285750" indent="-285750">
              <a:buFont typeface="Arial" pitchFamily="34" charset="0"/>
              <a:buChar char="•"/>
            </a:pPr>
            <a:r>
              <a:rPr lang="en-US" sz="1400" dirty="0" smtClean="0"/>
              <a:t>XAML</a:t>
            </a:r>
          </a:p>
          <a:p>
            <a:pPr marL="285750" indent="-285750">
              <a:buFont typeface="Arial" pitchFamily="34" charset="0"/>
              <a:buChar char="•"/>
            </a:pPr>
            <a:r>
              <a:rPr lang="en-US" sz="1400" dirty="0" err="1" smtClean="0"/>
              <a:t>jQuery</a:t>
            </a:r>
            <a:endParaRPr lang="en-US" sz="1400" dirty="0" smtClean="0"/>
          </a:p>
          <a:p>
            <a:pPr marL="285750" indent="-285750">
              <a:buFont typeface="Arial" pitchFamily="34" charset="0"/>
              <a:buChar char="•"/>
            </a:pPr>
            <a:r>
              <a:rPr lang="en-US" sz="1400" dirty="0" smtClean="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smtClean="0"/>
              <a:t>http://www.UserGroup.tv</a:t>
            </a:r>
            <a:endParaRPr lang="en-US" sz="2800" dirty="0"/>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smtClean="0"/>
              <a:t>Presentations from the thought leaders on the topic.</a:t>
            </a:r>
            <a:endParaRPr lang="en-US" sz="1600" dirty="0"/>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58445"/>
          </a:xfrm>
        </p:spPr>
        <p:txBody>
          <a:bodyPr/>
          <a:lstStyle/>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r>
              <a:rPr lang="en-US" sz="3600" dirty="0" smtClean="0">
                <a:hlinkClick r:id="rId3"/>
              </a:rPr>
              <a:t>http</a:t>
            </a:r>
            <a:r>
              <a:rPr lang="en-US" sz="3600" dirty="0">
                <a:hlinkClick r:id="rId3"/>
              </a:rPr>
              <a:t>://</a:t>
            </a:r>
            <a:r>
              <a:rPr lang="en-US" sz="3600" dirty="0" smtClean="0">
                <a:hlinkClick r:id="rId3"/>
              </a:rPr>
              <a:t>msdn.microsoft.com/en-us/library/dn589799.aspx</a:t>
            </a:r>
            <a:endParaRPr lang="en-US" sz="3600" dirty="0" smtClean="0"/>
          </a:p>
        </p:txBody>
      </p:sp>
      <p:sp>
        <p:nvSpPr>
          <p:cNvPr id="3" name="Title 2"/>
          <p:cNvSpPr>
            <a:spLocks noGrp="1"/>
          </p:cNvSpPr>
          <p:nvPr>
            <p:ph type="title"/>
          </p:nvPr>
        </p:nvSpPr>
        <p:spPr/>
        <p:txBody>
          <a:bodyPr/>
          <a:lstStyle/>
          <a:p>
            <a:r>
              <a:rPr lang="en-US" b="1" dirty="0" smtClean="0"/>
              <a:t>Don’t reinvent the wheel</a:t>
            </a:r>
            <a:endParaRPr lang="en-US" b="1" dirty="0"/>
          </a:p>
        </p:txBody>
      </p:sp>
    </p:spTree>
    <p:extLst>
      <p:ext uri="{BB962C8B-B14F-4D97-AF65-F5344CB8AC3E}">
        <p14:creationId xmlns:p14="http://schemas.microsoft.com/office/powerpoint/2010/main" val="15858038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50778"/>
          </a:xfrm>
        </p:spPr>
        <p:txBody>
          <a:bodyPr/>
          <a:lstStyle/>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Cloud </a:t>
            </a:r>
            <a:r>
              <a:rPr lang="en-US" sz="2400" dirty="0"/>
              <a:t>Services - </a:t>
            </a:r>
            <a:r>
              <a:rPr lang="en-US" sz="2400" dirty="0">
                <a:hlinkClick r:id="rId3"/>
              </a:rPr>
              <a:t>http://azure.microsoft.com/en-us/documentation/articles/cloud-services-nodejs-stage-application</a:t>
            </a:r>
            <a:r>
              <a:rPr lang="en-US" sz="2400" dirty="0" smtClean="0">
                <a:hlinkClick r:id="rId3"/>
              </a:rPr>
              <a:t>/</a:t>
            </a:r>
            <a:endParaRPr lang="en-US" sz="2400" dirty="0" smtClean="0"/>
          </a:p>
          <a:p>
            <a:r>
              <a:rPr lang="en-US" sz="2400" dirty="0" err="1" smtClean="0"/>
              <a:t>WebSites</a:t>
            </a:r>
            <a:r>
              <a:rPr lang="en-US" sz="2400" dirty="0"/>
              <a:t> - </a:t>
            </a:r>
            <a:r>
              <a:rPr lang="en-US" sz="2400" dirty="0">
                <a:hlinkClick r:id="rId4"/>
              </a:rPr>
              <a:t>http://</a:t>
            </a:r>
            <a:r>
              <a:rPr lang="en-US" sz="2400" dirty="0" smtClean="0">
                <a:hlinkClick r:id="rId4"/>
              </a:rPr>
              <a:t>azure.microsoft.com/en-us/documentation/articles/web-sites-staged-publishing/</a:t>
            </a:r>
            <a:r>
              <a:rPr lang="en-US" sz="2400" dirty="0" smtClean="0"/>
              <a:t> </a:t>
            </a:r>
            <a:endParaRPr lang="en-US" sz="2400" dirty="0"/>
          </a:p>
        </p:txBody>
      </p:sp>
      <p:sp>
        <p:nvSpPr>
          <p:cNvPr id="3" name="Title 2"/>
          <p:cNvSpPr>
            <a:spLocks noGrp="1"/>
          </p:cNvSpPr>
          <p:nvPr>
            <p:ph type="title"/>
          </p:nvPr>
        </p:nvSpPr>
        <p:spPr/>
        <p:txBody>
          <a:bodyPr/>
          <a:lstStyle/>
          <a:p>
            <a:r>
              <a:rPr lang="en-US" b="1" dirty="0" smtClean="0"/>
              <a:t>Stage Deployments</a:t>
            </a:r>
            <a:endParaRPr lang="en-US" b="1" dirty="0"/>
          </a:p>
        </p:txBody>
      </p:sp>
    </p:spTree>
    <p:extLst>
      <p:ext uri="{BB962C8B-B14F-4D97-AF65-F5344CB8AC3E}">
        <p14:creationId xmlns:p14="http://schemas.microsoft.com/office/powerpoint/2010/main" val="14760133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946243"/>
          </a:xfrm>
        </p:spPr>
        <p:txBody>
          <a:bodyPr/>
          <a:lstStyle/>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r>
              <a:rPr lang="en-US" sz="3600" dirty="0" smtClean="0">
                <a:hlinkClick r:id="rId3"/>
              </a:rPr>
              <a:t>http</a:t>
            </a:r>
            <a:r>
              <a:rPr lang="en-US" sz="3600" dirty="0">
                <a:hlinkClick r:id="rId3"/>
              </a:rPr>
              <a:t>://</a:t>
            </a:r>
            <a:r>
              <a:rPr lang="en-US" sz="3600" dirty="0" smtClean="0">
                <a:hlinkClick r:id="rId3"/>
              </a:rPr>
              <a:t>blogs.msdn.com/b/kwill/archive/2014/12/02/windows-azure-diagnostics-upgrading-from-azure-sdk-2-4-to-azure-sdk-2-5.aspx</a:t>
            </a:r>
            <a:endParaRPr lang="en-US" sz="3600" dirty="0" smtClean="0"/>
          </a:p>
          <a:p>
            <a:endParaRPr lang="en-US" sz="3600" dirty="0"/>
          </a:p>
        </p:txBody>
      </p:sp>
      <p:sp>
        <p:nvSpPr>
          <p:cNvPr id="3" name="Title 2"/>
          <p:cNvSpPr>
            <a:spLocks noGrp="1"/>
          </p:cNvSpPr>
          <p:nvPr>
            <p:ph type="title"/>
          </p:nvPr>
        </p:nvSpPr>
        <p:spPr/>
        <p:txBody>
          <a:bodyPr/>
          <a:lstStyle/>
          <a:p>
            <a:r>
              <a:rPr lang="en-US" b="1" dirty="0" smtClean="0"/>
              <a:t>Telemetry is key</a:t>
            </a:r>
            <a:endParaRPr lang="en-US" b="1" dirty="0"/>
          </a:p>
        </p:txBody>
      </p:sp>
    </p:spTree>
    <p:extLst>
      <p:ext uri="{BB962C8B-B14F-4D97-AF65-F5344CB8AC3E}">
        <p14:creationId xmlns:p14="http://schemas.microsoft.com/office/powerpoint/2010/main" val="4402493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Its better with two</a:t>
            </a:r>
            <a:endParaRPr lang="en-US" b="1" dirty="0"/>
          </a:p>
        </p:txBody>
      </p:sp>
      <p:sp>
        <p:nvSpPr>
          <p:cNvPr id="4" name="Rectangle 3"/>
          <p:cNvSpPr/>
          <p:nvPr/>
        </p:nvSpPr>
        <p:spPr>
          <a:xfrm>
            <a:off x="198437" y="6469062"/>
            <a:ext cx="5459187" cy="369332"/>
          </a:xfrm>
          <a:prstGeom prst="rect">
            <a:avLst/>
          </a:prstGeom>
        </p:spPr>
        <p:txBody>
          <a:bodyPr wrap="none">
            <a:spAutoFit/>
          </a:bodyPr>
          <a:lstStyle/>
          <a:p>
            <a:r>
              <a:rPr lang="en-US" dirty="0"/>
              <a:t>http://azure.microsoft.com/en-us/support/legal/sla/</a:t>
            </a:r>
          </a:p>
        </p:txBody>
      </p:sp>
    </p:spTree>
    <p:extLst>
      <p:ext uri="{BB962C8B-B14F-4D97-AF65-F5344CB8AC3E}">
        <p14:creationId xmlns:p14="http://schemas.microsoft.com/office/powerpoint/2010/main" val="11358454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17941"/>
          </a:xfrm>
        </p:spPr>
        <p:txBody>
          <a:bodyPr/>
          <a:lstStyle/>
          <a:p>
            <a:r>
              <a:rPr lang="en-US" dirty="0"/>
              <a:t>Rate My Talk &amp; Download Slides + Code!</a:t>
            </a:r>
          </a:p>
          <a:p>
            <a:pPr lvl="1"/>
            <a:r>
              <a:rPr lang="en-US" dirty="0"/>
              <a:t>http://tinyurl.com/RateShawn </a:t>
            </a:r>
          </a:p>
          <a:p>
            <a:r>
              <a:rPr lang="en-US" dirty="0" smtClean="0"/>
              <a:t>Contact </a:t>
            </a:r>
            <a:r>
              <a:rPr lang="en-US" dirty="0"/>
              <a:t>Information</a:t>
            </a:r>
          </a:p>
          <a:p>
            <a:pPr lvl="1"/>
            <a:r>
              <a:rPr lang="en-US" dirty="0" smtClean="0"/>
              <a:t>Email: shawn@shawnweisfeld.com</a:t>
            </a:r>
            <a:endParaRPr lang="en-US" dirty="0"/>
          </a:p>
          <a:p>
            <a:pPr lvl="1"/>
            <a:r>
              <a:rPr lang="en-US" dirty="0" smtClean="0"/>
              <a:t>Blog: http</a:t>
            </a:r>
            <a:r>
              <a:rPr lang="en-US" dirty="0"/>
              <a:t>://www.shawnweisfeld.com</a:t>
            </a:r>
          </a:p>
          <a:p>
            <a:pPr lvl="1"/>
            <a:r>
              <a:rPr lang="en-US" dirty="0" smtClean="0"/>
              <a:t>Twitter: @</a:t>
            </a:r>
            <a:r>
              <a:rPr lang="en-US" dirty="0" err="1" smtClean="0"/>
              <a:t>shawnweisfeld</a:t>
            </a:r>
            <a:endParaRPr lang="en-US" dirty="0"/>
          </a:p>
          <a:p>
            <a:endParaRPr lang="en-US" dirty="0"/>
          </a:p>
        </p:txBody>
      </p:sp>
      <p:sp>
        <p:nvSpPr>
          <p:cNvPr id="3" name="Title 2"/>
          <p:cNvSpPr>
            <a:spLocks noGrp="1"/>
          </p:cNvSpPr>
          <p:nvPr>
            <p:ph type="title"/>
          </p:nvPr>
        </p:nvSpPr>
        <p:spPr/>
        <p:txBody>
          <a:bodyPr/>
          <a:lstStyle/>
          <a:p>
            <a:r>
              <a:rPr lang="en-US" dirty="0" smtClean="0"/>
              <a:t>Thank you! Your Feedback is Important</a:t>
            </a:r>
            <a:endParaRPr lang="en-US" dirty="0"/>
          </a:p>
        </p:txBody>
      </p:sp>
    </p:spTree>
    <p:extLst>
      <p:ext uri="{BB962C8B-B14F-4D97-AF65-F5344CB8AC3E}">
        <p14:creationId xmlns:p14="http://schemas.microsoft.com/office/powerpoint/2010/main" val="349412076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224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92881"/>
          </a:xfrm>
        </p:spPr>
        <p:txBody>
          <a:bodyPr/>
          <a:lstStyle/>
          <a:p>
            <a:r>
              <a:rPr lang="en-US" dirty="0" smtClean="0"/>
              <a:t>Azure </a:t>
            </a:r>
            <a:r>
              <a:rPr lang="en-US" dirty="0" smtClean="0"/>
              <a:t>Services</a:t>
            </a:r>
          </a:p>
          <a:p>
            <a:r>
              <a:rPr lang="en-US" dirty="0" smtClean="0"/>
              <a:t>Choices</a:t>
            </a:r>
          </a:p>
          <a:p>
            <a:r>
              <a:rPr lang="en-US" dirty="0" smtClean="0"/>
              <a:t>Shawn’s </a:t>
            </a:r>
            <a:r>
              <a:rPr lang="en-US" dirty="0" smtClean="0"/>
              <a:t>Top Tips</a:t>
            </a: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6113739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Azure Services</a:t>
            </a:r>
            <a:endParaRPr lang="en-US" dirty="0"/>
          </a:p>
        </p:txBody>
      </p:sp>
    </p:spTree>
    <p:extLst>
      <p:ext uri="{BB962C8B-B14F-4D97-AF65-F5344CB8AC3E}">
        <p14:creationId xmlns:p14="http://schemas.microsoft.com/office/powerpoint/2010/main" val="6089803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37 services . . . and growing</a:t>
            </a:r>
            <a:endParaRPr lang="en-US" dirty="0"/>
          </a:p>
        </p:txBody>
      </p:sp>
      <p:sp>
        <p:nvSpPr>
          <p:cNvPr id="2" name="Text Placeholder 1"/>
          <p:cNvSpPr>
            <a:spLocks noGrp="1"/>
          </p:cNvSpPr>
          <p:nvPr>
            <p:ph type="body" sz="quarter" idx="10"/>
          </p:nvPr>
        </p:nvSpPr>
        <p:spPr>
          <a:xfrm>
            <a:off x="274639" y="1212849"/>
            <a:ext cx="5486399" cy="5455340"/>
          </a:xfrm>
        </p:spPr>
        <p:txBody>
          <a:bodyPr/>
          <a:lstStyle/>
          <a:p>
            <a:pPr marL="457200" indent="-457200" fontAlgn="ctr">
              <a:spcBef>
                <a:spcPts val="0"/>
              </a:spcBef>
              <a:buFont typeface="+mj-lt"/>
              <a:buAutoNum type="arabicPeriod"/>
            </a:pPr>
            <a:r>
              <a:rPr lang="en-US" sz="2000" dirty="0"/>
              <a:t>Virtual Machines</a:t>
            </a:r>
          </a:p>
          <a:p>
            <a:pPr marL="457200" indent="-457200" fontAlgn="ctr">
              <a:spcBef>
                <a:spcPts val="0"/>
              </a:spcBef>
              <a:buFont typeface="+mj-lt"/>
              <a:buAutoNum type="arabicPeriod"/>
            </a:pPr>
            <a:r>
              <a:rPr lang="en-US" sz="2000" dirty="0"/>
              <a:t>Cloud Services</a:t>
            </a:r>
          </a:p>
          <a:p>
            <a:pPr marL="457200" indent="-457200" fontAlgn="ctr">
              <a:spcBef>
                <a:spcPts val="0"/>
              </a:spcBef>
              <a:buFont typeface="+mj-lt"/>
              <a:buAutoNum type="arabicPeriod"/>
            </a:pPr>
            <a:r>
              <a:rPr lang="en-US" sz="2000" dirty="0"/>
              <a:t>Batch  </a:t>
            </a:r>
          </a:p>
          <a:p>
            <a:pPr marL="457200" indent="-457200" fontAlgn="ctr">
              <a:spcBef>
                <a:spcPts val="0"/>
              </a:spcBef>
              <a:buFont typeface="+mj-lt"/>
              <a:buAutoNum type="arabicPeriod"/>
            </a:pPr>
            <a:r>
              <a:rPr lang="en-US" sz="2000" dirty="0" err="1"/>
              <a:t>RemoteApp</a:t>
            </a:r>
            <a:r>
              <a:rPr lang="en-US" sz="2000" dirty="0"/>
              <a:t> </a:t>
            </a:r>
          </a:p>
          <a:p>
            <a:pPr marL="457200" indent="-457200" fontAlgn="ctr">
              <a:spcBef>
                <a:spcPts val="0"/>
              </a:spcBef>
              <a:buFont typeface="+mj-lt"/>
              <a:buAutoNum type="arabicPeriod"/>
            </a:pPr>
            <a:r>
              <a:rPr lang="en-US" sz="2000" dirty="0"/>
              <a:t>Websites  </a:t>
            </a:r>
          </a:p>
          <a:p>
            <a:pPr marL="457200" indent="-457200" fontAlgn="ctr">
              <a:spcBef>
                <a:spcPts val="0"/>
              </a:spcBef>
              <a:buFont typeface="+mj-lt"/>
              <a:buAutoNum type="arabicPeriod"/>
            </a:pPr>
            <a:r>
              <a:rPr lang="en-US" sz="2000" dirty="0"/>
              <a:t>Mobile Services</a:t>
            </a:r>
          </a:p>
          <a:p>
            <a:pPr marL="457200" indent="-457200" fontAlgn="ctr">
              <a:spcBef>
                <a:spcPts val="0"/>
              </a:spcBef>
              <a:buFont typeface="+mj-lt"/>
              <a:buAutoNum type="arabicPeriod"/>
            </a:pPr>
            <a:r>
              <a:rPr lang="en-US" sz="2000" dirty="0"/>
              <a:t>API Management</a:t>
            </a:r>
          </a:p>
          <a:p>
            <a:pPr marL="457200" indent="-457200" fontAlgn="ctr">
              <a:spcBef>
                <a:spcPts val="0"/>
              </a:spcBef>
              <a:buFont typeface="+mj-lt"/>
              <a:buAutoNum type="arabicPeriod"/>
            </a:pPr>
            <a:r>
              <a:rPr lang="en-US" sz="2000" dirty="0"/>
              <a:t>Notification Hubs</a:t>
            </a:r>
          </a:p>
          <a:p>
            <a:pPr marL="457200" indent="-457200" fontAlgn="ctr">
              <a:spcBef>
                <a:spcPts val="0"/>
              </a:spcBef>
              <a:buFont typeface="+mj-lt"/>
              <a:buAutoNum type="arabicPeriod"/>
            </a:pPr>
            <a:r>
              <a:rPr lang="en-US" sz="2000" dirty="0"/>
              <a:t>Mobile Engagement</a:t>
            </a:r>
          </a:p>
          <a:p>
            <a:pPr marL="457200" indent="-457200" fontAlgn="ctr">
              <a:spcBef>
                <a:spcPts val="0"/>
              </a:spcBef>
              <a:buFont typeface="+mj-lt"/>
              <a:buAutoNum type="arabicPeriod"/>
            </a:pPr>
            <a:r>
              <a:rPr lang="en-US" sz="2000" dirty="0"/>
              <a:t>SQL Database  </a:t>
            </a:r>
          </a:p>
          <a:p>
            <a:pPr marL="457200" indent="-457200" fontAlgn="ctr">
              <a:spcBef>
                <a:spcPts val="0"/>
              </a:spcBef>
              <a:buFont typeface="+mj-lt"/>
              <a:buAutoNum type="arabicPeriod"/>
            </a:pPr>
            <a:r>
              <a:rPr lang="en-US" sz="2000" dirty="0" err="1"/>
              <a:t>DocumentDB</a:t>
            </a:r>
            <a:r>
              <a:rPr lang="en-US" sz="2000" dirty="0"/>
              <a:t>  </a:t>
            </a:r>
          </a:p>
          <a:p>
            <a:pPr marL="457200" indent="-457200" fontAlgn="ctr">
              <a:spcBef>
                <a:spcPts val="0"/>
              </a:spcBef>
              <a:buFont typeface="+mj-lt"/>
              <a:buAutoNum type="arabicPeriod"/>
            </a:pPr>
            <a:r>
              <a:rPr lang="en-US" sz="2000" dirty="0" err="1"/>
              <a:t>Redis</a:t>
            </a:r>
            <a:r>
              <a:rPr lang="en-US" sz="2000" dirty="0"/>
              <a:t> Cache  </a:t>
            </a:r>
          </a:p>
          <a:p>
            <a:pPr marL="457200" indent="-457200" fontAlgn="ctr">
              <a:spcBef>
                <a:spcPts val="0"/>
              </a:spcBef>
              <a:buFont typeface="+mj-lt"/>
              <a:buAutoNum type="arabicPeriod"/>
            </a:pPr>
            <a:r>
              <a:rPr lang="en-US" sz="2000" dirty="0"/>
              <a:t>Storage  </a:t>
            </a:r>
          </a:p>
          <a:p>
            <a:pPr marL="457200" indent="-457200" fontAlgn="ctr">
              <a:spcBef>
                <a:spcPts val="0"/>
              </a:spcBef>
              <a:buFont typeface="+mj-lt"/>
              <a:buAutoNum type="arabicPeriod"/>
            </a:pPr>
            <a:r>
              <a:rPr lang="en-US" sz="2000" dirty="0" err="1"/>
              <a:t>StorSimple</a:t>
            </a:r>
            <a:r>
              <a:rPr lang="en-US" sz="2000" dirty="0"/>
              <a:t>  </a:t>
            </a:r>
          </a:p>
          <a:p>
            <a:pPr marL="457200" indent="-457200" fontAlgn="ctr">
              <a:spcBef>
                <a:spcPts val="0"/>
              </a:spcBef>
              <a:buFont typeface="+mj-lt"/>
              <a:buAutoNum type="arabicPeriod"/>
            </a:pPr>
            <a:r>
              <a:rPr lang="en-US" sz="2000" dirty="0"/>
              <a:t>Azure Search </a:t>
            </a:r>
          </a:p>
          <a:p>
            <a:pPr marL="457200" indent="-457200" fontAlgn="ctr">
              <a:spcBef>
                <a:spcPts val="0"/>
              </a:spcBef>
              <a:buFont typeface="+mj-lt"/>
              <a:buAutoNum type="arabicPeriod"/>
            </a:pPr>
            <a:r>
              <a:rPr lang="en-US" sz="2000" dirty="0" err="1"/>
              <a:t>HDInsight</a:t>
            </a:r>
            <a:r>
              <a:rPr lang="en-US" sz="2000" dirty="0"/>
              <a:t>  </a:t>
            </a:r>
          </a:p>
          <a:p>
            <a:pPr marL="457200" indent="-457200" fontAlgn="ctr">
              <a:spcBef>
                <a:spcPts val="0"/>
              </a:spcBef>
              <a:buFont typeface="+mj-lt"/>
              <a:buAutoNum type="arabicPeriod"/>
            </a:pPr>
            <a:r>
              <a:rPr lang="en-US" sz="2000" dirty="0"/>
              <a:t>Machine Learning  </a:t>
            </a:r>
          </a:p>
          <a:p>
            <a:pPr marL="457200" indent="-457200" fontAlgn="ctr">
              <a:spcBef>
                <a:spcPts val="0"/>
              </a:spcBef>
              <a:buFont typeface="+mj-lt"/>
              <a:buAutoNum type="arabicPeriod"/>
            </a:pPr>
            <a:r>
              <a:rPr lang="en-US" sz="2000" dirty="0"/>
              <a:t>Stream Analytics  </a:t>
            </a:r>
          </a:p>
          <a:p>
            <a:pPr marL="457200" indent="-457200" fontAlgn="ctr">
              <a:spcBef>
                <a:spcPts val="0"/>
              </a:spcBef>
              <a:buFont typeface="+mj-lt"/>
              <a:buAutoNum type="arabicPeriod"/>
            </a:pPr>
            <a:r>
              <a:rPr lang="en-US" sz="2000" dirty="0"/>
              <a:t>Data </a:t>
            </a:r>
            <a:r>
              <a:rPr lang="en-US" sz="2000" dirty="0" smtClean="0"/>
              <a:t>Factory</a:t>
            </a:r>
            <a:endParaRPr lang="en-US" sz="2000" dirty="0"/>
          </a:p>
        </p:txBody>
      </p:sp>
      <p:sp>
        <p:nvSpPr>
          <p:cNvPr id="5" name="Text Placeholder 4"/>
          <p:cNvSpPr>
            <a:spLocks noGrp="1"/>
          </p:cNvSpPr>
          <p:nvPr>
            <p:ph type="body" sz="quarter" idx="11"/>
          </p:nvPr>
        </p:nvSpPr>
        <p:spPr>
          <a:xfrm>
            <a:off x="6675439" y="1212849"/>
            <a:ext cx="5486399" cy="5447645"/>
          </a:xfrm>
        </p:spPr>
        <p:txBody>
          <a:bodyPr/>
          <a:lstStyle/>
          <a:p>
            <a:pPr marL="457200" indent="-457200" fontAlgn="ctr">
              <a:spcBef>
                <a:spcPts val="0"/>
              </a:spcBef>
              <a:buFont typeface="+mj-lt"/>
              <a:buAutoNum type="arabicPeriod" startAt="20"/>
            </a:pPr>
            <a:r>
              <a:rPr lang="en-US" sz="2000" dirty="0" smtClean="0"/>
              <a:t>Event </a:t>
            </a:r>
            <a:r>
              <a:rPr lang="en-US" sz="2000" dirty="0"/>
              <a:t>Hubs </a:t>
            </a:r>
          </a:p>
          <a:p>
            <a:pPr marL="457200" indent="-457200" fontAlgn="ctr">
              <a:spcBef>
                <a:spcPts val="0"/>
              </a:spcBef>
              <a:buFont typeface="+mj-lt"/>
              <a:buAutoNum type="arabicPeriod" startAt="20"/>
            </a:pPr>
            <a:r>
              <a:rPr lang="en-US" sz="2000" dirty="0"/>
              <a:t>Virtual Network  </a:t>
            </a:r>
          </a:p>
          <a:p>
            <a:pPr marL="457200" indent="-457200" fontAlgn="ctr">
              <a:spcBef>
                <a:spcPts val="0"/>
              </a:spcBef>
              <a:buFont typeface="+mj-lt"/>
              <a:buAutoNum type="arabicPeriod" startAt="20"/>
            </a:pPr>
            <a:r>
              <a:rPr lang="en-US" sz="2000" dirty="0"/>
              <a:t>ExpressRoute  </a:t>
            </a:r>
          </a:p>
          <a:p>
            <a:pPr marL="457200" indent="-457200" fontAlgn="ctr">
              <a:spcBef>
                <a:spcPts val="0"/>
              </a:spcBef>
              <a:buFont typeface="+mj-lt"/>
              <a:buAutoNum type="arabicPeriod" startAt="20"/>
            </a:pPr>
            <a:r>
              <a:rPr lang="en-US" sz="2000" dirty="0"/>
              <a:t>Traffic Manager </a:t>
            </a:r>
          </a:p>
          <a:p>
            <a:pPr marL="457200" indent="-457200" fontAlgn="ctr">
              <a:spcBef>
                <a:spcPts val="0"/>
              </a:spcBef>
              <a:buFont typeface="+mj-lt"/>
              <a:buAutoNum type="arabicPeriod" startAt="20"/>
            </a:pPr>
            <a:r>
              <a:rPr lang="en-US" sz="2000" dirty="0"/>
              <a:t>Media Services  </a:t>
            </a:r>
          </a:p>
          <a:p>
            <a:pPr marL="457200" indent="-457200" fontAlgn="ctr">
              <a:spcBef>
                <a:spcPts val="0"/>
              </a:spcBef>
              <a:buFont typeface="+mj-lt"/>
              <a:buAutoNum type="arabicPeriod" startAt="20"/>
            </a:pPr>
            <a:r>
              <a:rPr lang="en-US" sz="2000" dirty="0"/>
              <a:t>CDN </a:t>
            </a:r>
          </a:p>
          <a:p>
            <a:pPr marL="457200" indent="-457200" fontAlgn="ctr">
              <a:spcBef>
                <a:spcPts val="0"/>
              </a:spcBef>
              <a:buFont typeface="+mj-lt"/>
              <a:buAutoNum type="arabicPeriod" startAt="20"/>
            </a:pPr>
            <a:r>
              <a:rPr lang="en-US" sz="2000" dirty="0"/>
              <a:t>BizTalk Services  </a:t>
            </a:r>
          </a:p>
          <a:p>
            <a:pPr marL="457200" indent="-457200" fontAlgn="ctr">
              <a:spcBef>
                <a:spcPts val="0"/>
              </a:spcBef>
              <a:buFont typeface="+mj-lt"/>
              <a:buAutoNum type="arabicPeriod" startAt="20"/>
            </a:pPr>
            <a:r>
              <a:rPr lang="en-US" sz="2000" dirty="0"/>
              <a:t>Service Bus  </a:t>
            </a:r>
          </a:p>
          <a:p>
            <a:pPr marL="457200" indent="-457200" fontAlgn="ctr">
              <a:spcBef>
                <a:spcPts val="0"/>
              </a:spcBef>
              <a:buFont typeface="+mj-lt"/>
              <a:buAutoNum type="arabicPeriod" startAt="20"/>
            </a:pPr>
            <a:r>
              <a:rPr lang="en-US" sz="2000" dirty="0"/>
              <a:t>Backup  </a:t>
            </a:r>
          </a:p>
          <a:p>
            <a:pPr marL="457200" indent="-457200" fontAlgn="ctr">
              <a:spcBef>
                <a:spcPts val="0"/>
              </a:spcBef>
              <a:buFont typeface="+mj-lt"/>
              <a:buAutoNum type="arabicPeriod" startAt="20"/>
            </a:pPr>
            <a:r>
              <a:rPr lang="en-US" sz="2000" dirty="0"/>
              <a:t>Site Recovery </a:t>
            </a:r>
          </a:p>
          <a:p>
            <a:pPr marL="457200" indent="-457200" fontAlgn="ctr">
              <a:spcBef>
                <a:spcPts val="0"/>
              </a:spcBef>
              <a:buFont typeface="+mj-lt"/>
              <a:buAutoNum type="arabicPeriod" startAt="20"/>
            </a:pPr>
            <a:r>
              <a:rPr lang="en-US" sz="2000" dirty="0"/>
              <a:t>Azure Active Directory  </a:t>
            </a:r>
          </a:p>
          <a:p>
            <a:pPr marL="457200" indent="-457200" fontAlgn="ctr">
              <a:spcBef>
                <a:spcPts val="0"/>
              </a:spcBef>
              <a:buFont typeface="+mj-lt"/>
              <a:buAutoNum type="arabicPeriod" startAt="20"/>
            </a:pPr>
            <a:r>
              <a:rPr lang="en-US" sz="2000" dirty="0"/>
              <a:t>Multi-Factor Authentication </a:t>
            </a:r>
          </a:p>
          <a:p>
            <a:pPr marL="457200" indent="-457200" fontAlgn="ctr">
              <a:spcBef>
                <a:spcPts val="0"/>
              </a:spcBef>
              <a:buFont typeface="+mj-lt"/>
              <a:buAutoNum type="arabicPeriod" startAt="20"/>
            </a:pPr>
            <a:r>
              <a:rPr lang="en-US" sz="2000" dirty="0"/>
              <a:t>Visual Studio Online  </a:t>
            </a:r>
          </a:p>
          <a:p>
            <a:pPr marL="457200" indent="-457200" fontAlgn="ctr">
              <a:spcBef>
                <a:spcPts val="0"/>
              </a:spcBef>
              <a:buFont typeface="+mj-lt"/>
              <a:buAutoNum type="arabicPeriod" startAt="20"/>
            </a:pPr>
            <a:r>
              <a:rPr lang="en-US" sz="2000" dirty="0"/>
              <a:t>Application Insights </a:t>
            </a:r>
          </a:p>
          <a:p>
            <a:pPr marL="457200" indent="-457200" fontAlgn="ctr">
              <a:spcBef>
                <a:spcPts val="0"/>
              </a:spcBef>
              <a:buFont typeface="+mj-lt"/>
              <a:buAutoNum type="arabicPeriod" startAt="20"/>
            </a:pPr>
            <a:r>
              <a:rPr lang="en-US" sz="2000" dirty="0"/>
              <a:t>Scheduler  </a:t>
            </a:r>
          </a:p>
          <a:p>
            <a:pPr marL="457200" indent="-457200" fontAlgn="ctr">
              <a:spcBef>
                <a:spcPts val="0"/>
              </a:spcBef>
              <a:buFont typeface="+mj-lt"/>
              <a:buAutoNum type="arabicPeriod" startAt="20"/>
            </a:pPr>
            <a:r>
              <a:rPr lang="en-US" sz="2000" dirty="0"/>
              <a:t>Automation  </a:t>
            </a:r>
          </a:p>
          <a:p>
            <a:pPr marL="457200" indent="-457200" fontAlgn="ctr">
              <a:spcBef>
                <a:spcPts val="0"/>
              </a:spcBef>
              <a:buFont typeface="+mj-lt"/>
              <a:buAutoNum type="arabicPeriod" startAt="20"/>
            </a:pPr>
            <a:r>
              <a:rPr lang="en-US" sz="2000" dirty="0"/>
              <a:t>Operational Insights </a:t>
            </a:r>
          </a:p>
          <a:p>
            <a:pPr marL="457200" indent="-457200" fontAlgn="ctr">
              <a:spcBef>
                <a:spcPts val="0"/>
              </a:spcBef>
              <a:buFont typeface="+mj-lt"/>
              <a:buAutoNum type="arabicPeriod" startAt="20"/>
            </a:pPr>
            <a:r>
              <a:rPr lang="en-US" sz="2000" dirty="0"/>
              <a:t>Key Vault </a:t>
            </a:r>
          </a:p>
          <a:p>
            <a:pPr marL="457200" indent="-457200">
              <a:spcBef>
                <a:spcPts val="0"/>
              </a:spcBef>
              <a:buFont typeface="+mj-lt"/>
              <a:buAutoNum type="arabicPeriod" startAt="20"/>
            </a:pPr>
            <a:endParaRPr lang="en-US" sz="2000" dirty="0"/>
          </a:p>
        </p:txBody>
      </p:sp>
    </p:spTree>
    <p:extLst>
      <p:ext uri="{BB962C8B-B14F-4D97-AF65-F5344CB8AC3E}">
        <p14:creationId xmlns:p14="http://schemas.microsoft.com/office/powerpoint/2010/main" val="14216707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515356"/>
          </a:xfrm>
        </p:spPr>
        <p:txBody>
          <a:bodyPr/>
          <a:lstStyle/>
          <a:p>
            <a:pPr fontAlgn="ctr"/>
            <a:r>
              <a:rPr lang="en-US" sz="3200" dirty="0"/>
              <a:t>Compute</a:t>
            </a:r>
          </a:p>
          <a:p>
            <a:pPr fontAlgn="ctr"/>
            <a:r>
              <a:rPr lang="en-US" sz="3200" dirty="0"/>
              <a:t>Web &amp; Mobile</a:t>
            </a:r>
          </a:p>
          <a:p>
            <a:pPr fontAlgn="ctr"/>
            <a:r>
              <a:rPr lang="en-US" sz="3200" dirty="0"/>
              <a:t>Data &amp; Storage</a:t>
            </a:r>
          </a:p>
          <a:p>
            <a:pPr fontAlgn="ctr"/>
            <a:r>
              <a:rPr lang="en-US" sz="3200" dirty="0"/>
              <a:t>Analytics</a:t>
            </a:r>
          </a:p>
          <a:p>
            <a:pPr fontAlgn="ctr"/>
            <a:r>
              <a:rPr lang="en-US" sz="3200" dirty="0"/>
              <a:t>Networking</a:t>
            </a:r>
          </a:p>
          <a:p>
            <a:pPr fontAlgn="ctr"/>
            <a:r>
              <a:rPr lang="en-US" sz="3200" dirty="0"/>
              <a:t>Media &amp; CDN</a:t>
            </a:r>
          </a:p>
          <a:p>
            <a:pPr fontAlgn="ctr"/>
            <a:r>
              <a:rPr lang="en-US" sz="3200" dirty="0"/>
              <a:t>Hybrid Integration</a:t>
            </a:r>
          </a:p>
          <a:p>
            <a:pPr fontAlgn="ctr"/>
            <a:r>
              <a:rPr lang="en-US" sz="3200" dirty="0"/>
              <a:t>Identity &amp; Access Management</a:t>
            </a:r>
          </a:p>
          <a:p>
            <a:pPr fontAlgn="ctr"/>
            <a:r>
              <a:rPr lang="en-US" sz="3200" dirty="0"/>
              <a:t>Developer Services</a:t>
            </a:r>
          </a:p>
          <a:p>
            <a:pPr fontAlgn="ctr"/>
            <a:r>
              <a:rPr lang="en-US" sz="3200" dirty="0" smtClean="0"/>
              <a:t>Management</a:t>
            </a:r>
            <a:endParaRPr lang="en-US" sz="3200" dirty="0"/>
          </a:p>
        </p:txBody>
      </p:sp>
      <p:sp>
        <p:nvSpPr>
          <p:cNvPr id="2" name="Title 1"/>
          <p:cNvSpPr>
            <a:spLocks noGrp="1"/>
          </p:cNvSpPr>
          <p:nvPr>
            <p:ph type="title"/>
          </p:nvPr>
        </p:nvSpPr>
        <p:spPr/>
        <p:txBody>
          <a:bodyPr/>
          <a:lstStyle/>
          <a:p>
            <a:r>
              <a:rPr lang="en-US" dirty="0" smtClean="0"/>
              <a:t>10 Categories</a:t>
            </a:r>
            <a:endParaRPr lang="en-US" dirty="0"/>
          </a:p>
        </p:txBody>
      </p:sp>
    </p:spTree>
    <p:extLst>
      <p:ext uri="{BB962C8B-B14F-4D97-AF65-F5344CB8AC3E}">
        <p14:creationId xmlns:p14="http://schemas.microsoft.com/office/powerpoint/2010/main" val="15559218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a:t>Virtual </a:t>
            </a:r>
            <a:r>
              <a:rPr lang="en-US" dirty="0" smtClean="0"/>
              <a:t>Machines</a:t>
            </a:r>
          </a:p>
          <a:p>
            <a:pPr lvl="1" fontAlgn="ctr"/>
            <a:r>
              <a:rPr lang="en-US" dirty="0" smtClean="0"/>
              <a:t>Provision </a:t>
            </a:r>
            <a:r>
              <a:rPr lang="en-US" dirty="0"/>
              <a:t>Windows and Linux Virtual Machines and applications in minutes  </a:t>
            </a:r>
          </a:p>
          <a:p>
            <a:pPr fontAlgn="ctr"/>
            <a:r>
              <a:rPr lang="en-US" dirty="0"/>
              <a:t>Cloud </a:t>
            </a:r>
            <a:r>
              <a:rPr lang="en-US" dirty="0" smtClean="0"/>
              <a:t>Services</a:t>
            </a:r>
          </a:p>
          <a:p>
            <a:pPr lvl="1" fontAlgn="ctr"/>
            <a:r>
              <a:rPr lang="en-US" dirty="0" smtClean="0"/>
              <a:t>Create </a:t>
            </a:r>
            <a:r>
              <a:rPr lang="en-US" dirty="0"/>
              <a:t>highly available, infinitely scalable cloud applications and APIs  </a:t>
            </a:r>
          </a:p>
          <a:p>
            <a:pPr fontAlgn="ctr"/>
            <a:r>
              <a:rPr lang="en-US" dirty="0" smtClean="0"/>
              <a:t>Batch</a:t>
            </a:r>
          </a:p>
          <a:p>
            <a:pPr lvl="1" fontAlgn="ctr"/>
            <a:r>
              <a:rPr lang="en-US" dirty="0" smtClean="0"/>
              <a:t>Run </a:t>
            </a:r>
            <a:r>
              <a:rPr lang="en-US" dirty="0"/>
              <a:t>large-scale parallel and batch compute jobs  </a:t>
            </a:r>
          </a:p>
          <a:p>
            <a:pPr fontAlgn="ctr"/>
            <a:r>
              <a:rPr lang="en-US" dirty="0" err="1" smtClean="0"/>
              <a:t>RemoteApp</a:t>
            </a:r>
            <a:endParaRPr lang="en-US" dirty="0"/>
          </a:p>
          <a:p>
            <a:pPr lvl="1" fontAlgn="ctr"/>
            <a:r>
              <a:rPr lang="en-US" dirty="0" smtClean="0"/>
              <a:t>Deploy </a:t>
            </a:r>
            <a:r>
              <a:rPr lang="en-US" dirty="0"/>
              <a:t>Windows client apps in the cloud, run on any device </a:t>
            </a:r>
          </a:p>
        </p:txBody>
      </p:sp>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9534973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fontAlgn="ctr"/>
            <a:r>
              <a:rPr lang="en-US" dirty="0" smtClean="0"/>
              <a:t>Websites</a:t>
            </a:r>
          </a:p>
          <a:p>
            <a:pPr lvl="1" fontAlgn="ctr"/>
            <a:r>
              <a:rPr lang="en-US" dirty="0" smtClean="0"/>
              <a:t>Deploy </a:t>
            </a:r>
            <a:r>
              <a:rPr lang="en-US" dirty="0"/>
              <a:t>and scale web apps in seconds  </a:t>
            </a:r>
          </a:p>
          <a:p>
            <a:pPr fontAlgn="ctr"/>
            <a:r>
              <a:rPr lang="en-US" dirty="0"/>
              <a:t>Mobile </a:t>
            </a:r>
            <a:r>
              <a:rPr lang="en-US" dirty="0" smtClean="0"/>
              <a:t>Services</a:t>
            </a:r>
          </a:p>
          <a:p>
            <a:pPr lvl="1" fontAlgn="ctr"/>
            <a:r>
              <a:rPr lang="en-US" dirty="0" smtClean="0"/>
              <a:t>Build </a:t>
            </a:r>
            <a:r>
              <a:rPr lang="en-US" dirty="0"/>
              <a:t>and host the backend for any mobile app  </a:t>
            </a:r>
          </a:p>
          <a:p>
            <a:pPr fontAlgn="ctr"/>
            <a:r>
              <a:rPr lang="en-US" dirty="0"/>
              <a:t>API </a:t>
            </a:r>
            <a:r>
              <a:rPr lang="en-US" dirty="0" smtClean="0"/>
              <a:t>Management</a:t>
            </a:r>
          </a:p>
          <a:p>
            <a:pPr lvl="1" fontAlgn="ctr"/>
            <a:r>
              <a:rPr lang="en-US" dirty="0" smtClean="0"/>
              <a:t>Publish </a:t>
            </a:r>
            <a:r>
              <a:rPr lang="en-US" dirty="0"/>
              <a:t>APIs to developers, partners and employees securely and at scale  </a:t>
            </a:r>
          </a:p>
          <a:p>
            <a:pPr fontAlgn="ctr"/>
            <a:r>
              <a:rPr lang="en-US" dirty="0"/>
              <a:t>Notification </a:t>
            </a:r>
            <a:r>
              <a:rPr lang="en-US" dirty="0" smtClean="0"/>
              <a:t>Hubs</a:t>
            </a:r>
          </a:p>
          <a:p>
            <a:pPr lvl="1" fontAlgn="ctr"/>
            <a:r>
              <a:rPr lang="en-US" dirty="0" smtClean="0"/>
              <a:t>Scalable</a:t>
            </a:r>
            <a:r>
              <a:rPr lang="en-US" dirty="0"/>
              <a:t>, cross-platform push notification infrastructure  </a:t>
            </a:r>
          </a:p>
          <a:p>
            <a:pPr fontAlgn="ctr"/>
            <a:r>
              <a:rPr lang="en-US" dirty="0"/>
              <a:t>Mobile </a:t>
            </a:r>
            <a:r>
              <a:rPr lang="en-US" dirty="0" smtClean="0"/>
              <a:t>Engagement</a:t>
            </a:r>
          </a:p>
          <a:p>
            <a:pPr lvl="1" fontAlgn="ctr"/>
            <a:r>
              <a:rPr lang="en-US" dirty="0" smtClean="0"/>
              <a:t>Data-driven </a:t>
            </a:r>
            <a:r>
              <a:rPr lang="en-US" dirty="0"/>
              <a:t>user engagement platform to maximize </a:t>
            </a:r>
            <a:r>
              <a:rPr lang="en-US" dirty="0" smtClean="0"/>
              <a:t>performance</a:t>
            </a:r>
            <a:endParaRPr lang="en-US" dirty="0"/>
          </a:p>
        </p:txBody>
      </p:sp>
      <p:sp>
        <p:nvSpPr>
          <p:cNvPr id="3" name="Title 2"/>
          <p:cNvSpPr>
            <a:spLocks noGrp="1"/>
          </p:cNvSpPr>
          <p:nvPr>
            <p:ph type="title"/>
          </p:nvPr>
        </p:nvSpPr>
        <p:spPr/>
        <p:txBody>
          <a:bodyPr/>
          <a:lstStyle/>
          <a:p>
            <a:r>
              <a:rPr lang="en-US" dirty="0"/>
              <a:t>Web &amp; </a:t>
            </a:r>
            <a:r>
              <a:rPr lang="en-US" dirty="0" smtClean="0"/>
              <a:t>Mobile</a:t>
            </a:r>
            <a:endParaRPr lang="en-US" dirty="0"/>
          </a:p>
        </p:txBody>
      </p:sp>
    </p:spTree>
    <p:extLst>
      <p:ext uri="{BB962C8B-B14F-4D97-AF65-F5344CB8AC3E}">
        <p14:creationId xmlns:p14="http://schemas.microsoft.com/office/powerpoint/2010/main" val="2466173672"/>
      </p:ext>
    </p:extLst>
  </p:cSld>
  <p:clrMapOvr>
    <a:masterClrMapping/>
  </p:clrMapOvr>
  <p:transition>
    <p:fade/>
  </p:transition>
</p:sld>
</file>

<file path=ppt/theme/theme1.xml><?xml version="1.0" encoding="utf-8"?>
<a:theme xmlns:a="http://schemas.openxmlformats.org/drawingml/2006/main" name="MSVID_DarkBlue_16x9_2013_06">
  <a:themeElements>
    <a:clrScheme name="2013 Blue Brand Template">
      <a:dk1>
        <a:srgbClr val="505050"/>
      </a:dk1>
      <a:lt1>
        <a:srgbClr val="FFFFFF"/>
      </a:lt1>
      <a:dk2>
        <a:srgbClr val="002050"/>
      </a:dk2>
      <a:lt2>
        <a:srgbClr val="00BCF2"/>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BLUE_2013" id="{EE1C4FDF-8AEC-4652-B621-EDBDE8220A4C}" vid="{04338A60-581E-4384-A745-CA12ADFAEA6E}"/>
    </a:ext>
  </a:extLst>
</a:theme>
</file>

<file path=ppt/theme/theme2.xml><?xml version="1.0" encoding="utf-8"?>
<a:theme xmlns:a="http://schemas.openxmlformats.org/drawingml/2006/main" name="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1_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C049DA7A73EE242829E58F5D11C9B89" ma:contentTypeVersion="1" ma:contentTypeDescription="Create a new document." ma:contentTypeScope="" ma:versionID="f852d6fc607bed850fe4acc5f09870c6">
  <xsd:schema xmlns:xsd="http://www.w3.org/2001/XMLSchema" xmlns:xs="http://www.w3.org/2001/XMLSchema" xmlns:p="http://schemas.microsoft.com/office/2006/metadata/properties" xmlns:ns3="ecfee87f-bec7-4f31-8aee-ff5312e7eacf" targetNamespace="http://schemas.microsoft.com/office/2006/metadata/properties" ma:root="true" ma:fieldsID="e65437c189d7469ff474ec03e241c9af" ns3:_="">
    <xsd:import namespace="ecfee87f-bec7-4f31-8aee-ff5312e7eacf"/>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fee87f-bec7-4f31-8aee-ff5312e7ea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ecfee87f-bec7-4f31-8aee-ff5312e7eacf"/>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7C8A941E-1B3D-4164-9DD8-AFD3692297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fee87f-bec7-4f31-8aee-ff5312e7ea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Microsoft_Brand_template_16-9_BLUE_2013</Template>
  <TotalTime>1650</TotalTime>
  <Words>1113</Words>
  <Application>Microsoft Office PowerPoint</Application>
  <PresentationFormat>Custom</PresentationFormat>
  <Paragraphs>318</Paragraphs>
  <Slides>35</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35</vt:i4>
      </vt:variant>
    </vt:vector>
  </HeadingPairs>
  <TitlesOfParts>
    <vt:vector size="45" baseType="lpstr">
      <vt:lpstr>Arial</vt:lpstr>
      <vt:lpstr>Calibri</vt:lpstr>
      <vt:lpstr>Kozuka Gothic Pro R</vt:lpstr>
      <vt:lpstr>Segoe Semibold</vt:lpstr>
      <vt:lpstr>Segoe UI</vt:lpstr>
      <vt:lpstr>Segoe UI Light</vt:lpstr>
      <vt:lpstr>Wingdings</vt:lpstr>
      <vt:lpstr>MSVID_DarkBlue_16x9_2013_06</vt:lpstr>
      <vt:lpstr>NWA TechFest 2010 Presentation Template</vt:lpstr>
      <vt:lpstr>1_NWA TechFest 2010 Presentation Template</vt:lpstr>
      <vt:lpstr>Azure - The building blocks of a modern cloud application</vt:lpstr>
      <vt:lpstr>About Me</vt:lpstr>
      <vt:lpstr>Watch User Group presentations  for FREE online! </vt:lpstr>
      <vt:lpstr>Agenda</vt:lpstr>
      <vt:lpstr>Azure Services</vt:lpstr>
      <vt:lpstr>37 services . . . and growing</vt:lpstr>
      <vt:lpstr>10 Categories</vt:lpstr>
      <vt:lpstr>Compute</vt:lpstr>
      <vt:lpstr>Web &amp; Mobile</vt:lpstr>
      <vt:lpstr>Data &amp; Storage</vt:lpstr>
      <vt:lpstr>Analytics</vt:lpstr>
      <vt:lpstr>Networking</vt:lpstr>
      <vt:lpstr>Media &amp; CDN</vt:lpstr>
      <vt:lpstr>Hybrid Integration</vt:lpstr>
      <vt:lpstr>Identity &amp; Access Management</vt:lpstr>
      <vt:lpstr>Developer Services</vt:lpstr>
      <vt:lpstr>Management</vt:lpstr>
      <vt:lpstr>Ask yourself…</vt:lpstr>
      <vt:lpstr>Is this the right tool for the job?</vt:lpstr>
      <vt:lpstr>Scale up vs scale out?</vt:lpstr>
      <vt:lpstr>Who is going to maintain it?</vt:lpstr>
      <vt:lpstr>How much is it going to cost</vt:lpstr>
      <vt:lpstr>Choices </vt:lpstr>
      <vt:lpstr>Azure Websites, Cloud Services, and Virtual Machines comparison</vt:lpstr>
      <vt:lpstr>Structured Data at rest</vt:lpstr>
      <vt:lpstr>Relational Data</vt:lpstr>
      <vt:lpstr>Shawn’s Top Tips</vt:lpstr>
      <vt:lpstr>Know your limits</vt:lpstr>
      <vt:lpstr>Load Test</vt:lpstr>
      <vt:lpstr>Don’t reinvent the wheel</vt:lpstr>
      <vt:lpstr>Stage Deployments</vt:lpstr>
      <vt:lpstr>Telemetry is key</vt:lpstr>
      <vt:lpstr>Its better with two</vt:lpstr>
      <vt:lpstr>Thank you! Your Feedback is Important</vt:lpstr>
      <vt:lpstr>PowerPoint Presentation</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MSVID Microsoft-branded PowerPoint template and guidelines</dc:subject>
  <dc:creator>Shawn Weisfeld</dc:creator>
  <cp:keywords>MSVID, Brand Guidelines, Branding, Visual Identity, grid</cp:keywords>
  <dc:description>Template: Maryfj_x000d_
Formatting: Maryfj, Sakuu _x000d_
Audience Type: Internal</dc:description>
  <cp:lastModifiedBy>Shawn Weisfeld</cp:lastModifiedBy>
  <cp:revision>66</cp:revision>
  <dcterms:created xsi:type="dcterms:W3CDTF">2014-05-13T14:27:20Z</dcterms:created>
  <dcterms:modified xsi:type="dcterms:W3CDTF">2015-03-06T01:58:41Z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0x0101000C049DA7A73EE242829E58F5D11C9B89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